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305" r:id="rId4"/>
    <p:sldId id="262" r:id="rId5"/>
    <p:sldId id="306" r:id="rId6"/>
    <p:sldId id="296" r:id="rId7"/>
    <p:sldId id="297" r:id="rId8"/>
    <p:sldId id="269" r:id="rId9"/>
    <p:sldId id="267" r:id="rId10"/>
    <p:sldId id="295" r:id="rId11"/>
    <p:sldId id="294" r:id="rId12"/>
    <p:sldId id="293" r:id="rId13"/>
    <p:sldId id="300" r:id="rId14"/>
    <p:sldId id="302" r:id="rId15"/>
    <p:sldId id="301" r:id="rId16"/>
    <p:sldId id="299" r:id="rId17"/>
    <p:sldId id="298" r:id="rId18"/>
    <p:sldId id="304" r:id="rId19"/>
    <p:sldId id="30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n Burgess" initials="IB" lastIdx="3" clrIdx="0">
    <p:extLst>
      <p:ext uri="{19B8F6BF-5375-455C-9EA6-DF929625EA0E}">
        <p15:presenceInfo xmlns:p15="http://schemas.microsoft.com/office/powerpoint/2012/main" userId="2eb258cd2b8a1d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594B2-C018-4C1D-9800-0AB7AFBD6C3D}" v="49" dt="2024-10-17T13:44:15.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516" autoAdjust="0"/>
  </p:normalViewPr>
  <p:slideViewPr>
    <p:cSldViewPr snapToGrid="0">
      <p:cViewPr varScale="1">
        <p:scale>
          <a:sx n="57" d="100"/>
          <a:sy n="57" d="100"/>
        </p:scale>
        <p:origin x="10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0-17T11:15:38.190"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10-17T14:40:50.452" idx="2">
    <p:pos x="10" y="10"/>
    <p:text/>
    <p:extLst>
      <p:ext uri="{C676402C-5697-4E1C-873F-D02D1690AC5C}">
        <p15:threadingInfo xmlns:p15="http://schemas.microsoft.com/office/powerpoint/2012/main" timeZoneBias="-60"/>
      </p:ext>
    </p:extLst>
  </p:cm>
  <p:cm authorId="1" dt="2024-10-17T14:40:50.530" idx="3">
    <p:pos x="146" y="146"/>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591B3-5E7A-45D9-BA01-8B1E496E81D3}"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88FB8-9E14-43C6-8AB1-E46E3D81AB3E}" type="slidenum">
              <a:rPr lang="en-GB" smtClean="0"/>
              <a:t>‹#›</a:t>
            </a:fld>
            <a:endParaRPr lang="en-GB"/>
          </a:p>
        </p:txBody>
      </p:sp>
    </p:spTree>
    <p:extLst>
      <p:ext uri="{BB962C8B-B14F-4D97-AF65-F5344CB8AC3E}">
        <p14:creationId xmlns:p14="http://schemas.microsoft.com/office/powerpoint/2010/main" val="211216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8988FB8-9E14-43C6-8AB1-E46E3D81AB3E}" type="slidenum">
              <a:rPr lang="en-GB" smtClean="0"/>
              <a:t>1</a:t>
            </a:fld>
            <a:endParaRPr lang="en-GB"/>
          </a:p>
        </p:txBody>
      </p:sp>
    </p:spTree>
    <p:extLst>
      <p:ext uri="{BB962C8B-B14F-4D97-AF65-F5344CB8AC3E}">
        <p14:creationId xmlns:p14="http://schemas.microsoft.com/office/powerpoint/2010/main" val="3206940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12/5/2024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12/5/2024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25BF-D788-42A3-A9E2-7EE6008C3708}"/>
              </a:ext>
            </a:extLst>
          </p:cNvPr>
          <p:cNvSpPr>
            <a:spLocks noGrp="1"/>
          </p:cNvSpPr>
          <p:nvPr>
            <p:ph type="ctrTitle"/>
          </p:nvPr>
        </p:nvSpPr>
        <p:spPr>
          <a:xfrm>
            <a:off x="671581" y="3175695"/>
            <a:ext cx="4889969" cy="1689887"/>
          </a:xfrm>
        </p:spPr>
        <p:txBody>
          <a:bodyPr/>
          <a:lstStyle/>
          <a:p>
            <a:r>
              <a:rPr lang="en-GB" sz="4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RISK:</a:t>
            </a:r>
            <a:br>
              <a:rPr lang="en-GB" sz="4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4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Assessment</a:t>
            </a:r>
            <a:br>
              <a:rPr lang="en-GB" sz="4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4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Enablement</a:t>
            </a:r>
            <a:br>
              <a:rPr lang="en-GB" sz="4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GB" sz="4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Management</a:t>
            </a:r>
          </a:p>
        </p:txBody>
      </p:sp>
      <p:pic>
        <p:nvPicPr>
          <p:cNvPr id="9" name="Picture 8" descr="A hand placing a block on a tower of wood blocks&#10;&#10;Description automatically generated">
            <a:extLst>
              <a:ext uri="{FF2B5EF4-FFF2-40B4-BE49-F238E27FC236}">
                <a16:creationId xmlns:a16="http://schemas.microsoft.com/office/drawing/2014/main" id="{E1EB6747-CA20-7FD0-735A-8E55403C8943}"/>
              </a:ext>
            </a:extLst>
          </p:cNvPr>
          <p:cNvPicPr>
            <a:picLocks noChangeAspect="1"/>
          </p:cNvPicPr>
          <p:nvPr/>
        </p:nvPicPr>
        <p:blipFill>
          <a:blip r:embed="rId3"/>
          <a:stretch>
            <a:fillRect/>
          </a:stretch>
        </p:blipFill>
        <p:spPr>
          <a:xfrm>
            <a:off x="5561550" y="462988"/>
            <a:ext cx="6165612" cy="4402594"/>
          </a:xfrm>
          <a:prstGeom prst="rect">
            <a:avLst/>
          </a:prstGeom>
        </p:spPr>
      </p:pic>
      <p:sp>
        <p:nvSpPr>
          <p:cNvPr id="10" name="TextBox 9">
            <a:extLst>
              <a:ext uri="{FF2B5EF4-FFF2-40B4-BE49-F238E27FC236}">
                <a16:creationId xmlns:a16="http://schemas.microsoft.com/office/drawing/2014/main" id="{02DC2099-7DC0-B50E-9CB6-56B62BDA8CA6}"/>
              </a:ext>
            </a:extLst>
          </p:cNvPr>
          <p:cNvSpPr txBox="1"/>
          <p:nvPr/>
        </p:nvSpPr>
        <p:spPr>
          <a:xfrm>
            <a:off x="5561550" y="5096107"/>
            <a:ext cx="7883912" cy="954107"/>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Rob Mitchell</a:t>
            </a:r>
            <a:br>
              <a:rPr lang="en-GB" sz="2800" dirty="0">
                <a:solidFill>
                  <a:schemeClr val="bg1"/>
                </a:solidFill>
                <a:latin typeface="Arial" panose="020B0604020202020204" pitchFamily="34" charset="0"/>
                <a:cs typeface="Arial" panose="020B0604020202020204" pitchFamily="34" charset="0"/>
              </a:rPr>
            </a:br>
            <a:r>
              <a:rPr lang="en-GB" sz="2800" dirty="0">
                <a:solidFill>
                  <a:schemeClr val="bg1"/>
                </a:solidFill>
                <a:latin typeface="Arial" panose="020B0604020202020204" pitchFamily="34" charset="0"/>
                <a:cs typeface="Arial" panose="020B0604020202020204" pitchFamily="34" charset="0"/>
              </a:rPr>
              <a:t>Ian Burgess </a:t>
            </a:r>
          </a:p>
        </p:txBody>
      </p:sp>
    </p:spTree>
    <p:extLst>
      <p:ext uri="{BB962C8B-B14F-4D97-AF65-F5344CB8AC3E}">
        <p14:creationId xmlns:p14="http://schemas.microsoft.com/office/powerpoint/2010/main" val="2279979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F1D4-CF8E-44D0-88D6-796926A6B69D}"/>
              </a:ext>
            </a:extLst>
          </p:cNvPr>
          <p:cNvSpPr>
            <a:spLocks noGrp="1"/>
          </p:cNvSpPr>
          <p:nvPr>
            <p:ph type="title"/>
          </p:nvPr>
        </p:nvSpPr>
        <p:spPr>
          <a:xfrm>
            <a:off x="731952" y="572070"/>
            <a:ext cx="8761413" cy="706964"/>
          </a:xfrm>
        </p:spPr>
        <p:txBody>
          <a:bodyPr/>
          <a:lstStyle/>
          <a:p>
            <a:r>
              <a:rPr lang="en-GB"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GB" dirty="0">
                <a:latin typeface="Arial Unicode MS" panose="020B0604020202020204" pitchFamily="34" charset="-128"/>
                <a:ea typeface="Arial Unicode MS" panose="020B0604020202020204" pitchFamily="34" charset="-128"/>
                <a:cs typeface="Arial Unicode MS" panose="020B0604020202020204" pitchFamily="34" charset="-128"/>
              </a:rPr>
            </a:br>
            <a:r>
              <a:rPr lang="en-GB" dirty="0">
                <a:latin typeface="Arial Unicode MS" panose="020B0604020202020204" pitchFamily="34" charset="-128"/>
                <a:ea typeface="Arial Unicode MS" panose="020B0604020202020204" pitchFamily="34" charset="-128"/>
                <a:cs typeface="Arial Unicode MS" panose="020B0604020202020204" pitchFamily="34" charset="-128"/>
              </a:rPr>
              <a:t>Risk Enablement in Bradford ASC</a:t>
            </a:r>
            <a:endParaRPr lang="en-GB"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a:extLst>
              <a:ext uri="{FF2B5EF4-FFF2-40B4-BE49-F238E27FC236}">
                <a16:creationId xmlns:a16="http://schemas.microsoft.com/office/drawing/2014/main" id="{D4D159E6-8D5F-40CA-9EC5-554E6B8F1C44}"/>
              </a:ext>
            </a:extLst>
          </p:cNvPr>
          <p:cNvSpPr>
            <a:spLocks noGrp="1"/>
          </p:cNvSpPr>
          <p:nvPr>
            <p:ph idx="1"/>
          </p:nvPr>
        </p:nvSpPr>
        <p:spPr>
          <a:xfrm>
            <a:off x="549965" y="1838044"/>
            <a:ext cx="11092069" cy="5019955"/>
          </a:xfrm>
        </p:spPr>
        <p:txBody>
          <a:bodyPr>
            <a:noAutofit/>
          </a:bodyPr>
          <a:lstStyle/>
          <a:p>
            <a:pPr marL="0" indent="0">
              <a:buNone/>
            </a:pP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spcAft>
                <a:spcPts val="800"/>
              </a:spcAft>
              <a:buClrTx/>
              <a:buNone/>
            </a:pPr>
            <a:r>
              <a:rPr lang="en-GB" sz="2400" kern="100" dirty="0">
                <a:latin typeface="Arial" panose="020B0604020202020204" pitchFamily="34" charset="0"/>
                <a:ea typeface="Calibri" panose="020F0502020204030204" pitchFamily="34" charset="0"/>
                <a:cs typeface="Arial" panose="020B0604020202020204" pitchFamily="34" charset="0"/>
              </a:rPr>
              <a:t>“Risk enablement recognises that taking carefully considered risks can enable individuals and help improve their wellbeing. Positive risk-taking is a way of working with risk that promotes enablement. It is important to remember that the 'positive' in positive risk-taking refers to the outcome not the risk.” </a:t>
            </a:r>
            <a:r>
              <a:rPr lang="en-GB" sz="1600" kern="100" dirty="0">
                <a:latin typeface="Calibri" panose="020F0502020204030204" pitchFamily="34" charset="0"/>
                <a:ea typeface="Calibri" panose="020F0502020204030204" pitchFamily="34" charset="0"/>
                <a:cs typeface="Times New Roman" panose="02020603050405020304" pitchFamily="18" charset="0"/>
              </a:rPr>
              <a:t>(Local </a:t>
            </a:r>
            <a:r>
              <a:rPr lang="en-GB" sz="1600" kern="100" dirty="0">
                <a:latin typeface="Arial" panose="020B0604020202020204" pitchFamily="34" charset="0"/>
                <a:ea typeface="Calibri" panose="020F0502020204030204" pitchFamily="34" charset="0"/>
                <a:cs typeface="Arial" panose="020B0604020202020204" pitchFamily="34" charset="0"/>
              </a:rPr>
              <a:t>Government Association 2016)</a:t>
            </a:r>
          </a:p>
          <a:p>
            <a:pPr>
              <a:buClrTx/>
              <a:buFont typeface="Courier New" panose="02070309020205020404" pitchFamily="49" charset="0"/>
              <a:buChar char="o"/>
            </a:pPr>
            <a:r>
              <a:rPr lang="en-GB" kern="100" dirty="0">
                <a:solidFill>
                  <a:srgbClr val="000000"/>
                </a:solidFill>
                <a:highlight>
                  <a:srgbClr val="FFFFFF"/>
                </a:highlight>
                <a:latin typeface="Arial" panose="020B0604020202020204" pitchFamily="34" charset="0"/>
                <a:ea typeface="Calibri" panose="020F0502020204030204" pitchFamily="34" charset="0"/>
                <a:cs typeface="Arial" panose="020B0604020202020204" pitchFamily="34" charset="0"/>
              </a:rPr>
              <a:t>It is not reckless, it is not a negligent dismissal of potential harm, it is a carefully planned strategy for supporting choice. It is a tool to support you in your practice.</a:t>
            </a:r>
          </a:p>
          <a:p>
            <a:pPr>
              <a:buClrTx/>
              <a:buFont typeface="Courier New" panose="02070309020205020404" pitchFamily="49" charset="0"/>
              <a:buChar char="o"/>
            </a:pPr>
            <a:r>
              <a:rPr lang="en-US" kern="100" dirty="0">
                <a:latin typeface="Arial" panose="020B0604020202020204" pitchFamily="34" charset="0"/>
                <a:ea typeface="Calibri" panose="020F0502020204030204" pitchFamily="34" charset="0"/>
                <a:cs typeface="Arial" panose="020B0604020202020204" pitchFamily="34" charset="0"/>
              </a:rPr>
              <a:t>The best risk analysis and risk management – including risk enablement – is likely to take place in conversations with the person and in supervision between the worker and their manager. </a:t>
            </a:r>
          </a:p>
          <a:p>
            <a:pPr>
              <a:buClrTx/>
              <a:buFont typeface="Courier New" panose="02070309020205020404" pitchFamily="49" charset="0"/>
              <a:buChar char="o"/>
            </a:pPr>
            <a:r>
              <a:rPr lang="en-US" kern="100" dirty="0">
                <a:latin typeface="Arial" panose="020B0604020202020204" pitchFamily="34" charset="0"/>
                <a:ea typeface="Calibri" panose="020F0502020204030204" pitchFamily="34" charset="0"/>
                <a:cs typeface="Arial" panose="020B0604020202020204" pitchFamily="34" charset="0"/>
              </a:rPr>
              <a:t>People are experts in their own lives and professionals bring expertise in assessment and risk management solutions. The Risk Enablement Panel, provides a structure to support the worker in the case of risk being escalated. </a:t>
            </a:r>
            <a:r>
              <a:rPr lang="en-US" sz="1600" kern="100" dirty="0">
                <a:latin typeface="Arial" panose="020B0604020202020204" pitchFamily="34" charset="0"/>
                <a:ea typeface="Calibri" panose="020F0502020204030204" pitchFamily="34" charset="0"/>
                <a:cs typeface="Arial" panose="020B0604020202020204" pitchFamily="34" charset="0"/>
              </a:rPr>
              <a:t>(Bradford ASC Risk Enablement Framework)</a:t>
            </a:r>
            <a:endParaRPr lang="en-GB" sz="1600" kern="100" dirty="0">
              <a:latin typeface="Arial" panose="020B0604020202020204" pitchFamily="34" charset="0"/>
              <a:ea typeface="Calibri" panose="020F0502020204030204" pitchFamily="34" charset="0"/>
              <a:cs typeface="Arial" panose="020B0604020202020204" pitchFamily="34" charset="0"/>
            </a:endParaRPr>
          </a:p>
          <a:p>
            <a:pPr marL="0" indent="0">
              <a:spcAft>
                <a:spcPts val="800"/>
              </a:spcAft>
              <a:buClrTx/>
              <a:buNone/>
            </a:pPr>
            <a:endParaRPr lang="en-GB" sz="1600" dirty="0">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823949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F1D4-CF8E-44D0-88D6-796926A6B69D}"/>
              </a:ext>
            </a:extLst>
          </p:cNvPr>
          <p:cNvSpPr>
            <a:spLocks noGrp="1"/>
          </p:cNvSpPr>
          <p:nvPr>
            <p:ph type="title"/>
          </p:nvPr>
        </p:nvSpPr>
        <p:spPr>
          <a:xfrm>
            <a:off x="583096" y="1018638"/>
            <a:ext cx="8761413" cy="706964"/>
          </a:xfrm>
        </p:spPr>
        <p:txBody>
          <a:bodyPr/>
          <a:lstStyle/>
          <a:p>
            <a:r>
              <a:rPr lang="en-GB"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GB" dirty="0">
                <a:latin typeface="Arial Unicode MS" panose="020B0604020202020204" pitchFamily="34" charset="-128"/>
                <a:ea typeface="Arial Unicode MS" panose="020B0604020202020204" pitchFamily="34" charset="-128"/>
                <a:cs typeface="Arial Unicode MS" panose="020B0604020202020204" pitchFamily="34" charset="-128"/>
              </a:rPr>
            </a:br>
            <a:endParaRPr lang="en-GB"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a:extLst>
              <a:ext uri="{FF2B5EF4-FFF2-40B4-BE49-F238E27FC236}">
                <a16:creationId xmlns:a16="http://schemas.microsoft.com/office/drawing/2014/main" id="{D4D159E6-8D5F-40CA-9EC5-554E6B8F1C44}"/>
              </a:ext>
            </a:extLst>
          </p:cNvPr>
          <p:cNvSpPr>
            <a:spLocks noGrp="1"/>
          </p:cNvSpPr>
          <p:nvPr>
            <p:ph idx="1"/>
          </p:nvPr>
        </p:nvSpPr>
        <p:spPr>
          <a:xfrm>
            <a:off x="583096" y="2305878"/>
            <a:ext cx="11092069" cy="3713922"/>
          </a:xfrm>
        </p:spPr>
        <p:txBody>
          <a:bodyPr>
            <a:noAutofit/>
          </a:bodyPr>
          <a:lstStyle/>
          <a:p>
            <a:pPr marL="0" indent="0">
              <a:buNone/>
            </a:pP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extBox 3">
            <a:extLst>
              <a:ext uri="{FF2B5EF4-FFF2-40B4-BE49-F238E27FC236}">
                <a16:creationId xmlns:a16="http://schemas.microsoft.com/office/drawing/2014/main" id="{8CC9149D-E531-480C-8C26-0A94F9C2357F}"/>
              </a:ext>
            </a:extLst>
          </p:cNvPr>
          <p:cNvSpPr txBox="1"/>
          <p:nvPr/>
        </p:nvSpPr>
        <p:spPr>
          <a:xfrm>
            <a:off x="822420" y="838200"/>
            <a:ext cx="8282763" cy="707886"/>
          </a:xfrm>
          <a:prstGeom prst="rect">
            <a:avLst/>
          </a:prstGeom>
          <a:noFill/>
        </p:spPr>
        <p:txBody>
          <a:bodyPr wrap="square" rtlCol="0">
            <a:spAutoFit/>
          </a:bodyPr>
          <a:lstStyle/>
          <a:p>
            <a:r>
              <a:rPr lang="en-GB" sz="4000" dirty="0">
                <a:solidFill>
                  <a:schemeClr val="bg1"/>
                </a:solidFill>
                <a:latin typeface="Arial" panose="020B0604020202020204" pitchFamily="34" charset="0"/>
                <a:cs typeface="Arial" panose="020B0604020202020204" pitchFamily="34" charset="0"/>
              </a:rPr>
              <a:t>Key principles in risk enablement </a:t>
            </a:r>
          </a:p>
        </p:txBody>
      </p:sp>
      <p:sp>
        <p:nvSpPr>
          <p:cNvPr id="5" name="TextBox 4">
            <a:extLst>
              <a:ext uri="{FF2B5EF4-FFF2-40B4-BE49-F238E27FC236}">
                <a16:creationId xmlns:a16="http://schemas.microsoft.com/office/drawing/2014/main" id="{A60C5A1D-B276-47BE-95DE-9363B4CE07C4}"/>
              </a:ext>
            </a:extLst>
          </p:cNvPr>
          <p:cNvSpPr txBox="1"/>
          <p:nvPr/>
        </p:nvSpPr>
        <p:spPr>
          <a:xfrm>
            <a:off x="191530" y="2305878"/>
            <a:ext cx="6560144" cy="4780796"/>
          </a:xfrm>
          <a:prstGeom prst="rect">
            <a:avLst/>
          </a:prstGeom>
          <a:noFill/>
        </p:spPr>
        <p:txBody>
          <a:bodyPr wrap="square" rtlCol="0">
            <a:spAutoFit/>
          </a:bodyPr>
          <a:lstStyle/>
          <a:p>
            <a:pPr lvl="0">
              <a:buSzPts val="1200"/>
            </a:pPr>
            <a:r>
              <a:rPr lang="en-GB" sz="2000" b="1" dirty="0">
                <a:latin typeface="Arial" panose="020B0604020202020204" pitchFamily="34" charset="0"/>
                <a:ea typeface="Calibri" panose="020F0502020204030204" pitchFamily="34" charset="0"/>
                <a:cs typeface="Arial" panose="020B0604020202020204" pitchFamily="34" charset="0"/>
              </a:rPr>
              <a:t>1. Involving the person</a:t>
            </a: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Enable the person to be involved in considering the risks they face and in planning any actions to address them. Communication with the person should be adapted to their needs.</a:t>
            </a:r>
            <a:br>
              <a:rPr lang="en-GB" sz="2000" dirty="0">
                <a:latin typeface="Arial" panose="020B0604020202020204" pitchFamily="34" charset="0"/>
                <a:ea typeface="Calibri" panose="020F0502020204030204" pitchFamily="34" charset="0"/>
                <a:cs typeface="Arial" panose="020B0604020202020204" pitchFamily="34" charset="0"/>
              </a:rPr>
            </a:br>
            <a:r>
              <a:rPr lang="en-GB" sz="2000" dirty="0">
                <a:latin typeface="Arial" panose="020B0604020202020204" pitchFamily="34" charset="0"/>
                <a:ea typeface="Calibri" panose="020F0502020204030204" pitchFamily="34" charset="0"/>
                <a:cs typeface="Arial" panose="020B0604020202020204" pitchFamily="34" charset="0"/>
              </a:rPr>
              <a:t> </a:t>
            </a:r>
          </a:p>
          <a:p>
            <a:pPr>
              <a:spcAft>
                <a:spcPts val="800"/>
              </a:spcAft>
            </a:pPr>
            <a:r>
              <a:rPr lang="en-GB" sz="2000" kern="100" dirty="0">
                <a:solidFill>
                  <a:srgbClr val="0070C0"/>
                </a:solidFill>
                <a:latin typeface="Arial" panose="020B0604020202020204" pitchFamily="34" charset="0"/>
                <a:ea typeface="Calibri" panose="020F0502020204030204" pitchFamily="34" charset="0"/>
                <a:cs typeface="Arial" panose="020B0604020202020204" pitchFamily="34" charset="0"/>
              </a:rPr>
              <a:t>Some helpful questions (as provided by people with lived experience) to ask may be:</a:t>
            </a:r>
          </a:p>
          <a:p>
            <a:pPr marL="342900" lvl="0" indent="-342900">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What is important in your life? </a:t>
            </a:r>
          </a:p>
          <a:p>
            <a:pPr marL="342900" lvl="0" indent="-342900">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What is working well? </a:t>
            </a:r>
          </a:p>
          <a:p>
            <a:pPr marL="342900" lvl="0" indent="-342900">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What things are difficult for you? </a:t>
            </a:r>
          </a:p>
          <a:p>
            <a:pPr marL="342900" lvl="0" indent="-342900">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Do you think there are any risks? </a:t>
            </a:r>
          </a:p>
          <a:p>
            <a:pPr marL="342900" lvl="0" indent="-342900">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Could things be done in a different way, which might reduce the risks?  </a:t>
            </a:r>
          </a:p>
          <a:p>
            <a:endParaRPr lang="en-GB" dirty="0"/>
          </a:p>
        </p:txBody>
      </p:sp>
      <p:pic>
        <p:nvPicPr>
          <p:cNvPr id="6" name="Content Placeholder 3">
            <a:extLst>
              <a:ext uri="{FF2B5EF4-FFF2-40B4-BE49-F238E27FC236}">
                <a16:creationId xmlns:a16="http://schemas.microsoft.com/office/drawing/2014/main" id="{A5679F4A-8C45-4B21-919C-881D6B917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163" y="2305878"/>
            <a:ext cx="5155568" cy="2831336"/>
          </a:xfrm>
          <a:prstGeom prst="rect">
            <a:avLst/>
          </a:prstGeom>
        </p:spPr>
      </p:pic>
      <p:sp>
        <p:nvSpPr>
          <p:cNvPr id="7" name="TextBox 6">
            <a:extLst>
              <a:ext uri="{FF2B5EF4-FFF2-40B4-BE49-F238E27FC236}">
                <a16:creationId xmlns:a16="http://schemas.microsoft.com/office/drawing/2014/main" id="{4EC95D68-1D88-496B-BFC3-DC72C01698E2}"/>
              </a:ext>
            </a:extLst>
          </p:cNvPr>
          <p:cNvSpPr txBox="1"/>
          <p:nvPr/>
        </p:nvSpPr>
        <p:spPr>
          <a:xfrm>
            <a:off x="6911163" y="5295014"/>
            <a:ext cx="4880343" cy="1323439"/>
          </a:xfrm>
          <a:prstGeom prst="rect">
            <a:avLst/>
          </a:prstGeom>
          <a:noFill/>
        </p:spPr>
        <p:txBody>
          <a:bodyPr wrap="square" rtlCol="0">
            <a:spAutoFit/>
          </a:bodyPr>
          <a:lstStyle/>
          <a:p>
            <a:pPr marL="342900" lvl="0" indent="-342900">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Who is important to you? </a:t>
            </a:r>
          </a:p>
          <a:p>
            <a:pPr marL="342900" lvl="0" indent="-342900">
              <a:spcAft>
                <a:spcPts val="800"/>
              </a:spcAft>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Are there any differences of opinion between you and the people you said are important to you? </a:t>
            </a:r>
          </a:p>
        </p:txBody>
      </p:sp>
    </p:spTree>
    <p:extLst>
      <p:ext uri="{BB962C8B-B14F-4D97-AF65-F5344CB8AC3E}">
        <p14:creationId xmlns:p14="http://schemas.microsoft.com/office/powerpoint/2010/main" val="1748243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1FA6-32CC-4BFD-BA63-4DEA1B7F08DA}"/>
              </a:ext>
            </a:extLst>
          </p:cNvPr>
          <p:cNvSpPr>
            <a:spLocks noGrp="1"/>
          </p:cNvSpPr>
          <p:nvPr>
            <p:ph type="title"/>
          </p:nvPr>
        </p:nvSpPr>
        <p:spPr>
          <a:xfrm>
            <a:off x="750219" y="891363"/>
            <a:ext cx="8761413" cy="706964"/>
          </a:xfrm>
        </p:spPr>
        <p:txBody>
          <a:bodyPr/>
          <a:lstStyle/>
          <a:p>
            <a:r>
              <a:rPr lang="en-GB" sz="4400">
                <a:solidFill>
                  <a:schemeClr val="bg1"/>
                </a:solidFill>
                <a:latin typeface="Arial" panose="020B0604020202020204" pitchFamily="34" charset="0"/>
                <a:cs typeface="Arial" panose="020B0604020202020204" pitchFamily="34" charset="0"/>
              </a:rPr>
              <a:t>Key principles in risk enablement </a:t>
            </a:r>
            <a:endParaRPr lang="en-GB" sz="44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AA4346-F93C-4824-880C-5096CF83DA45}"/>
              </a:ext>
            </a:extLst>
          </p:cNvPr>
          <p:cNvSpPr>
            <a:spLocks noGrp="1"/>
          </p:cNvSpPr>
          <p:nvPr>
            <p:ph idx="1"/>
          </p:nvPr>
        </p:nvSpPr>
        <p:spPr>
          <a:xfrm>
            <a:off x="602105" y="2402959"/>
            <a:ext cx="10987790" cy="4618538"/>
          </a:xfrm>
        </p:spPr>
        <p:txBody>
          <a:bodyPr>
            <a:normAutofit fontScale="77500" lnSpcReduction="20000"/>
          </a:bodyPr>
          <a:lstStyle/>
          <a:p>
            <a:pPr marL="0" lvl="0" indent="0" defTabSz="914400">
              <a:lnSpc>
                <a:spcPct val="90000"/>
              </a:lnSpc>
              <a:buSzPts val="1200"/>
              <a:buNone/>
            </a:pPr>
            <a:r>
              <a:rPr lang="en-US" sz="3100" b="1" dirty="0">
                <a:latin typeface="Arial" panose="020B0604020202020204" pitchFamily="34" charset="0"/>
                <a:cs typeface="Arial" panose="020B0604020202020204" pitchFamily="34" charset="0"/>
              </a:rPr>
              <a:t>2. Involve the network around the adult,</a:t>
            </a:r>
            <a:r>
              <a:rPr lang="en-US" sz="3100" dirty="0">
                <a:latin typeface="Arial" panose="020B0604020202020204" pitchFamily="34" charset="0"/>
                <a:cs typeface="Arial" panose="020B0604020202020204" pitchFamily="34" charset="0"/>
              </a:rPr>
              <a:t> to the degree the person wishes (e.g. family members, friends, support networks). Strengths and asset based. </a:t>
            </a:r>
          </a:p>
          <a:p>
            <a:pPr marL="0" lvl="0" indent="0" defTabSz="914400">
              <a:lnSpc>
                <a:spcPct val="90000"/>
              </a:lnSpc>
              <a:buSzPts val="1200"/>
              <a:buNone/>
            </a:pPr>
            <a:endParaRPr lang="en-US" sz="3100" dirty="0">
              <a:latin typeface="Arial" panose="020B0604020202020204" pitchFamily="34" charset="0"/>
              <a:cs typeface="Arial" panose="020B0604020202020204" pitchFamily="34" charset="0"/>
            </a:endParaRPr>
          </a:p>
          <a:p>
            <a:pPr marL="0" lvl="0" indent="0" defTabSz="914400">
              <a:lnSpc>
                <a:spcPct val="90000"/>
              </a:lnSpc>
              <a:buSzPts val="1200"/>
              <a:buNone/>
            </a:pPr>
            <a:r>
              <a:rPr lang="en-US" sz="3100" b="1" dirty="0">
                <a:latin typeface="Arial" panose="020B0604020202020204" pitchFamily="34" charset="0"/>
                <a:cs typeface="Arial" panose="020B0604020202020204" pitchFamily="34" charset="0"/>
              </a:rPr>
              <a:t>3. Multi-agency best practice</a:t>
            </a:r>
            <a:r>
              <a:rPr lang="en-US" sz="3100" dirty="0">
                <a:latin typeface="Arial" panose="020B0604020202020204" pitchFamily="34" charset="0"/>
                <a:cs typeface="Arial" panose="020B0604020202020204" pitchFamily="34" charset="0"/>
              </a:rPr>
              <a:t> Involve and work collaboratively with other agencies around the person to gain a full picture, assess risk and plan any strategy to address it. This is especially important where issues are complex and/or the impact of the risk is judged very severe. This will involve sharing information appropriately and reaching agreement as to how to proceed.</a:t>
            </a:r>
          </a:p>
          <a:p>
            <a:pPr marL="0" lvl="0" indent="0" defTabSz="914400">
              <a:lnSpc>
                <a:spcPct val="90000"/>
              </a:lnSpc>
              <a:buSzPts val="1200"/>
              <a:buNone/>
            </a:pPr>
            <a:endParaRPr lang="en-US" sz="3100" dirty="0">
              <a:latin typeface="Arial" panose="020B0604020202020204" pitchFamily="34" charset="0"/>
              <a:cs typeface="Arial" panose="020B0604020202020204" pitchFamily="34" charset="0"/>
            </a:endParaRPr>
          </a:p>
          <a:p>
            <a:pPr marL="0" lvl="0" indent="0" defTabSz="914400">
              <a:lnSpc>
                <a:spcPct val="90000"/>
              </a:lnSpc>
              <a:buSzPts val="1200"/>
              <a:buNone/>
            </a:pPr>
            <a:r>
              <a:rPr lang="en-US" sz="3100" b="1" dirty="0">
                <a:latin typeface="Arial" panose="020B0604020202020204" pitchFamily="34" charset="0"/>
                <a:cs typeface="Arial" panose="020B0604020202020204" pitchFamily="34" charset="0"/>
              </a:rPr>
              <a:t>4. Assess Risk</a:t>
            </a:r>
            <a:r>
              <a:rPr lang="en-US" sz="3100" dirty="0">
                <a:latin typeface="Arial" panose="020B0604020202020204" pitchFamily="34" charset="0"/>
                <a:cs typeface="Arial" panose="020B0604020202020204" pitchFamily="34" charset="0"/>
              </a:rPr>
              <a:t> For each identified risk, you will have completed the risk management plan including gross, mitigation and then net.  </a:t>
            </a:r>
          </a:p>
          <a:p>
            <a:pPr marL="0" lvl="0" indent="0" defTabSz="914400">
              <a:lnSpc>
                <a:spcPct val="90000"/>
              </a:lnSpc>
              <a:buSzPts val="1200"/>
              <a:buNone/>
            </a:pPr>
            <a:r>
              <a:rPr lang="en-US" sz="3100" dirty="0">
                <a:latin typeface="Arial" panose="020B0604020202020204" pitchFamily="34" charset="0"/>
                <a:cs typeface="Arial" panose="020B0604020202020204" pitchFamily="34" charset="0"/>
              </a:rPr>
              <a:t>Note the strengths of the person and what the risk may help them to achieve (and that they value).</a:t>
            </a:r>
          </a:p>
          <a:p>
            <a:pPr marL="0" indent="0">
              <a:buClrTx/>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ClrTx/>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6025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1FA6-32CC-4BFD-BA63-4DEA1B7F08DA}"/>
              </a:ext>
            </a:extLst>
          </p:cNvPr>
          <p:cNvSpPr>
            <a:spLocks noGrp="1"/>
          </p:cNvSpPr>
          <p:nvPr>
            <p:ph type="title"/>
          </p:nvPr>
        </p:nvSpPr>
        <p:spPr>
          <a:xfrm>
            <a:off x="634104" y="838200"/>
            <a:ext cx="8761413" cy="706964"/>
          </a:xfrm>
        </p:spPr>
        <p:txBody>
          <a:bodyPr/>
          <a:lstStyle/>
          <a:p>
            <a:r>
              <a:rPr lang="en-GB" sz="4400">
                <a:solidFill>
                  <a:schemeClr val="bg1"/>
                </a:solidFill>
                <a:latin typeface="Arial" panose="020B0604020202020204" pitchFamily="34" charset="0"/>
                <a:cs typeface="Arial" panose="020B0604020202020204" pitchFamily="34" charset="0"/>
              </a:rPr>
              <a:t>Key principles in risk enablement </a:t>
            </a:r>
            <a:endParaRPr lang="en-GB" sz="44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AA4346-F93C-4824-880C-5096CF83DA45}"/>
              </a:ext>
            </a:extLst>
          </p:cNvPr>
          <p:cNvSpPr>
            <a:spLocks noGrp="1"/>
          </p:cNvSpPr>
          <p:nvPr>
            <p:ph idx="1"/>
          </p:nvPr>
        </p:nvSpPr>
        <p:spPr>
          <a:xfrm>
            <a:off x="750219" y="2450195"/>
            <a:ext cx="10987790" cy="4167265"/>
          </a:xfrm>
        </p:spPr>
        <p:txBody>
          <a:bodyPr>
            <a:noAutofit/>
          </a:bodyPr>
          <a:lstStyle/>
          <a:p>
            <a:pPr marL="0" lvl="0" indent="0" defTabSz="914400">
              <a:lnSpc>
                <a:spcPct val="90000"/>
              </a:lnSpc>
              <a:buSzPts val="1200"/>
              <a:buNone/>
            </a:pPr>
            <a:r>
              <a:rPr lang="en-US" sz="2000" b="1" dirty="0">
                <a:latin typeface="Arial" panose="020B0604020202020204" pitchFamily="34" charset="0"/>
                <a:cs typeface="Arial" panose="020B0604020202020204" pitchFamily="34" charset="0"/>
              </a:rPr>
              <a:t>5. Risk Management </a:t>
            </a:r>
            <a:endParaRPr lang="en-US" sz="2000" dirty="0">
              <a:latin typeface="Arial" panose="020B0604020202020204" pitchFamily="34" charset="0"/>
              <a:cs typeface="Arial" panose="020B0604020202020204" pitchFamily="34" charset="0"/>
            </a:endParaRPr>
          </a:p>
          <a:p>
            <a:pPr marL="228600" indent="0" defTabSz="914400">
              <a:lnSpc>
                <a:spcPct val="90000"/>
              </a:lnSpc>
              <a:buNone/>
            </a:pPr>
            <a:r>
              <a:rPr lang="en-US" sz="2000" dirty="0">
                <a:latin typeface="Arial" panose="020B0604020202020204" pitchFamily="34" charset="0"/>
                <a:cs typeface="Arial" panose="020B0604020202020204" pitchFamily="34" charset="0"/>
              </a:rPr>
              <a:t>Consider actions to mitigate the risk. Planning this will involve consideration with the person we support and those important to them around: </a:t>
            </a:r>
          </a:p>
          <a:p>
            <a:pPr marL="457200" lvl="0" defTabSz="914400">
              <a:lnSpc>
                <a:spcPct val="90000"/>
              </a:lnSpc>
              <a:buClrTx/>
              <a:buFont typeface="Courier New" panose="02070309020205020404" pitchFamily="49" charset="0"/>
              <a:buChar char="o"/>
            </a:pPr>
            <a:r>
              <a:rPr lang="en-US" sz="2000" dirty="0">
                <a:latin typeface="Arial" panose="020B0604020202020204" pitchFamily="34" charset="0"/>
                <a:cs typeface="Arial" panose="020B0604020202020204" pitchFamily="34" charset="0"/>
              </a:rPr>
              <a:t>the outcomes that the person wants to achieve (their balance between safety and wellbeing);</a:t>
            </a:r>
          </a:p>
          <a:p>
            <a:pPr marL="457200" lvl="0" defTabSz="914400">
              <a:lnSpc>
                <a:spcPct val="90000"/>
              </a:lnSpc>
              <a:buClrTx/>
              <a:buFont typeface="Courier New" panose="02070309020205020404" pitchFamily="49" charset="0"/>
              <a:buChar char="o"/>
            </a:pPr>
            <a:r>
              <a:rPr lang="en-US" sz="2000" dirty="0">
                <a:latin typeface="Arial" panose="020B0604020202020204" pitchFamily="34" charset="0"/>
                <a:cs typeface="Arial" panose="020B0604020202020204" pitchFamily="34" charset="0"/>
              </a:rPr>
              <a:t>the resources and assets around the person and in their community, and how these could be used to reduce the risk;</a:t>
            </a:r>
          </a:p>
          <a:p>
            <a:pPr marL="457200" lvl="0" defTabSz="914400">
              <a:lnSpc>
                <a:spcPct val="90000"/>
              </a:lnSpc>
              <a:buClrTx/>
              <a:buFont typeface="Courier New" panose="02070309020205020404" pitchFamily="49" charset="0"/>
              <a:buChar char="o"/>
            </a:pPr>
            <a:r>
              <a:rPr lang="en-US" sz="2000" dirty="0">
                <a:latin typeface="Arial" panose="020B0604020202020204" pitchFamily="34" charset="0"/>
                <a:cs typeface="Arial" panose="020B0604020202020204" pitchFamily="34" charset="0"/>
              </a:rPr>
              <a:t>the impact on their wellbeing of any proposed actions to mitigate the risk; and</a:t>
            </a:r>
          </a:p>
          <a:p>
            <a:pPr marL="457200" lvl="0" defTabSz="914400">
              <a:lnSpc>
                <a:spcPct val="90000"/>
              </a:lnSpc>
              <a:spcAft>
                <a:spcPts val="800"/>
              </a:spcAft>
              <a:buClrTx/>
              <a:buFont typeface="Courier New" panose="02070309020205020404" pitchFamily="49" charset="0"/>
              <a:buChar char="o"/>
            </a:pPr>
            <a:r>
              <a:rPr lang="en-US" sz="2000" dirty="0">
                <a:latin typeface="Arial" panose="020B0604020202020204" pitchFamily="34" charset="0"/>
                <a:cs typeface="Arial" panose="020B0604020202020204" pitchFamily="34" charset="0"/>
              </a:rPr>
              <a:t>the emphasis should be upon achieving an acceptable balance between reducing risk and the impact this may have upon the person’s wellbeing.</a:t>
            </a:r>
          </a:p>
          <a:p>
            <a:pPr marL="228600" indent="0" defTabSz="914400">
              <a:lnSpc>
                <a:spcPct val="90000"/>
              </a:lnSpc>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337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1FA6-32CC-4BFD-BA63-4DEA1B7F08DA}"/>
              </a:ext>
            </a:extLst>
          </p:cNvPr>
          <p:cNvSpPr>
            <a:spLocks noGrp="1"/>
          </p:cNvSpPr>
          <p:nvPr>
            <p:ph type="title"/>
          </p:nvPr>
        </p:nvSpPr>
        <p:spPr>
          <a:xfrm>
            <a:off x="750219" y="838200"/>
            <a:ext cx="8761413" cy="706964"/>
          </a:xfrm>
        </p:spPr>
        <p:txBody>
          <a:bodyPr/>
          <a:lstStyle/>
          <a:p>
            <a:r>
              <a:rPr lang="en-GB" sz="4400">
                <a:solidFill>
                  <a:schemeClr val="bg1"/>
                </a:solidFill>
                <a:latin typeface="Arial" panose="020B0604020202020204" pitchFamily="34" charset="0"/>
                <a:cs typeface="Arial" panose="020B0604020202020204" pitchFamily="34" charset="0"/>
              </a:rPr>
              <a:t>Key principles in risk enablement </a:t>
            </a:r>
            <a:endParaRPr lang="en-GB" sz="44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AA4346-F93C-4824-880C-5096CF83DA45}"/>
              </a:ext>
            </a:extLst>
          </p:cNvPr>
          <p:cNvSpPr>
            <a:spLocks noGrp="1"/>
          </p:cNvSpPr>
          <p:nvPr>
            <p:ph idx="1"/>
          </p:nvPr>
        </p:nvSpPr>
        <p:spPr>
          <a:xfrm>
            <a:off x="629587" y="2503357"/>
            <a:ext cx="10987790" cy="4167265"/>
          </a:xfrm>
        </p:spPr>
        <p:txBody>
          <a:bodyPr>
            <a:normAutofit/>
          </a:bodyPr>
          <a:lstStyle/>
          <a:p>
            <a:pPr>
              <a:buClrTx/>
              <a:buFont typeface="Courier New" panose="02070309020205020404" pitchFamily="49" charset="0"/>
              <a:buChar char="o"/>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ClrTx/>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a:extLst>
              <a:ext uri="{FF2B5EF4-FFF2-40B4-BE49-F238E27FC236}">
                <a16:creationId xmlns:a16="http://schemas.microsoft.com/office/drawing/2014/main" id="{C68A222F-1F15-4564-A23E-58B341A81100}"/>
              </a:ext>
            </a:extLst>
          </p:cNvPr>
          <p:cNvSpPr/>
          <p:nvPr/>
        </p:nvSpPr>
        <p:spPr>
          <a:xfrm>
            <a:off x="4252686" y="2112085"/>
            <a:ext cx="7585499" cy="4745915"/>
          </a:xfrm>
          <a:prstGeom prst="rect">
            <a:avLst/>
          </a:prstGeom>
        </p:spPr>
        <p:txBody>
          <a:bodyPr wrap="square">
            <a:spAutoFit/>
          </a:bodyPr>
          <a:lstStyle/>
          <a:p>
            <a:pPr marL="228600" defTabSz="914400">
              <a:lnSpc>
                <a:spcPct val="90000"/>
              </a:lnSpc>
            </a:pPr>
            <a:endParaRPr lang="en-US" sz="2400" dirty="0">
              <a:latin typeface="Arial" panose="020B0604020202020204" pitchFamily="34" charset="0"/>
              <a:cs typeface="Arial" panose="020B0604020202020204" pitchFamily="34" charset="0"/>
            </a:endParaRPr>
          </a:p>
          <a:p>
            <a:pPr lvl="0" defTabSz="914400">
              <a:lnSpc>
                <a:spcPct val="90000"/>
              </a:lnSpc>
              <a:buSzPts val="1200"/>
            </a:pPr>
            <a:r>
              <a:rPr lang="en-US" sz="2400" b="1" dirty="0">
                <a:latin typeface="Arial" panose="020B0604020202020204" pitchFamily="34" charset="0"/>
                <a:cs typeface="Arial" panose="020B0604020202020204" pitchFamily="34" charset="0"/>
              </a:rPr>
              <a:t>6. Risk of harm to others</a:t>
            </a:r>
            <a:r>
              <a:rPr lang="en-US" sz="2400" dirty="0">
                <a:latin typeface="Arial" panose="020B0604020202020204" pitchFamily="34" charset="0"/>
                <a:cs typeface="Arial" panose="020B0604020202020204" pitchFamily="34" charset="0"/>
              </a:rPr>
              <a:t> </a:t>
            </a:r>
          </a:p>
          <a:p>
            <a:pPr lvl="0" defTabSz="914400">
              <a:lnSpc>
                <a:spcPct val="90000"/>
              </a:lnSpc>
              <a:buSzPts val="1200"/>
            </a:pPr>
            <a:endParaRPr lang="en-US" sz="2400" dirty="0">
              <a:latin typeface="Arial" panose="020B0604020202020204" pitchFamily="34" charset="0"/>
              <a:cs typeface="Arial" panose="020B0604020202020204" pitchFamily="34" charset="0"/>
            </a:endParaRPr>
          </a:p>
          <a:p>
            <a:pPr marL="228600" defTabSz="914400">
              <a:lnSpc>
                <a:spcPct val="90000"/>
              </a:lnSpc>
            </a:pPr>
            <a:r>
              <a:rPr lang="en-US" sz="2400" dirty="0">
                <a:latin typeface="Arial" panose="020B0604020202020204" pitchFamily="34" charset="0"/>
                <a:cs typeface="Arial" panose="020B0604020202020204" pitchFamily="34" charset="0"/>
              </a:rPr>
              <a:t>Consider the impact of the risk, and any action to address it, upon others. Remember that an individual’s right to take risks does not give them the right to put others at risk.</a:t>
            </a:r>
          </a:p>
          <a:p>
            <a:pPr marL="228600" defTabSz="914400">
              <a:lnSpc>
                <a:spcPct val="90000"/>
              </a:lnSpc>
            </a:pPr>
            <a:endParaRPr lang="en-US" sz="2400" dirty="0">
              <a:latin typeface="Arial" panose="020B0604020202020204" pitchFamily="34" charset="0"/>
              <a:cs typeface="Arial" panose="020B0604020202020204" pitchFamily="34" charset="0"/>
            </a:endParaRPr>
          </a:p>
          <a:p>
            <a:pPr lvl="0" defTabSz="914400">
              <a:lnSpc>
                <a:spcPct val="90000"/>
              </a:lnSpc>
              <a:buSzPts val="1200"/>
            </a:pPr>
            <a:r>
              <a:rPr lang="en-US" sz="2400" b="1" dirty="0">
                <a:latin typeface="Arial" panose="020B0604020202020204" pitchFamily="34" charset="0"/>
                <a:cs typeface="Arial" panose="020B0604020202020204" pitchFamily="34" charset="0"/>
              </a:rPr>
              <a:t>7. Mental Capacity</a:t>
            </a:r>
            <a:r>
              <a:rPr lang="en-US" sz="2400" dirty="0">
                <a:latin typeface="Arial" panose="020B0604020202020204" pitchFamily="34" charset="0"/>
                <a:cs typeface="Arial" panose="020B0604020202020204" pitchFamily="34" charset="0"/>
              </a:rPr>
              <a:t> </a:t>
            </a:r>
          </a:p>
          <a:p>
            <a:pPr lvl="0" defTabSz="914400">
              <a:lnSpc>
                <a:spcPct val="90000"/>
              </a:lnSpc>
              <a:buSzPts val="1200"/>
            </a:pPr>
            <a:endParaRPr lang="en-US" sz="2400" dirty="0">
              <a:latin typeface="Arial" panose="020B0604020202020204" pitchFamily="34" charset="0"/>
              <a:cs typeface="Arial" panose="020B0604020202020204" pitchFamily="34" charset="0"/>
            </a:endParaRPr>
          </a:p>
          <a:p>
            <a:pPr marL="228600" defTabSz="914400">
              <a:lnSpc>
                <a:spcPct val="90000"/>
              </a:lnSpc>
              <a:spcAft>
                <a:spcPts val="800"/>
              </a:spcAft>
            </a:pPr>
            <a:r>
              <a:rPr lang="en-US" sz="2400" dirty="0">
                <a:latin typeface="Arial" panose="020B0604020202020204" pitchFamily="34" charset="0"/>
                <a:cs typeface="Arial" panose="020B0604020202020204" pitchFamily="34" charset="0"/>
              </a:rPr>
              <a:t>Consider the adult’s ability to understand and make decisions about the risks they face and where doubt about this exists, ensure that the principles of the Mental Capacity Act 2005 are followed.</a:t>
            </a:r>
          </a:p>
        </p:txBody>
      </p:sp>
      <p:pic>
        <p:nvPicPr>
          <p:cNvPr id="6" name="Picture 5" descr="A person walking with a backpack&#10;&#10;Description automatically generated">
            <a:extLst>
              <a:ext uri="{FF2B5EF4-FFF2-40B4-BE49-F238E27FC236}">
                <a16:creationId xmlns:a16="http://schemas.microsoft.com/office/drawing/2014/main" id="{27EE1C3C-FC89-4A50-ACDF-A5B431FE5FA2}"/>
              </a:ext>
            </a:extLst>
          </p:cNvPr>
          <p:cNvPicPr>
            <a:picLocks noChangeAspect="1"/>
          </p:cNvPicPr>
          <p:nvPr/>
        </p:nvPicPr>
        <p:blipFill>
          <a:blip r:embed="rId2"/>
          <a:stretch>
            <a:fillRect/>
          </a:stretch>
        </p:blipFill>
        <p:spPr>
          <a:xfrm>
            <a:off x="750219" y="2340903"/>
            <a:ext cx="2805781" cy="4212135"/>
          </a:xfrm>
          <a:prstGeom prst="rect">
            <a:avLst/>
          </a:prstGeom>
        </p:spPr>
      </p:pic>
    </p:spTree>
    <p:extLst>
      <p:ext uri="{BB962C8B-B14F-4D97-AF65-F5344CB8AC3E}">
        <p14:creationId xmlns:p14="http://schemas.microsoft.com/office/powerpoint/2010/main" val="3307588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1FA6-32CC-4BFD-BA63-4DEA1B7F08DA}"/>
              </a:ext>
            </a:extLst>
          </p:cNvPr>
          <p:cNvSpPr>
            <a:spLocks noGrp="1"/>
          </p:cNvSpPr>
          <p:nvPr>
            <p:ph type="title"/>
          </p:nvPr>
        </p:nvSpPr>
        <p:spPr>
          <a:xfrm>
            <a:off x="750219" y="838200"/>
            <a:ext cx="8761413" cy="706964"/>
          </a:xfrm>
        </p:spPr>
        <p:txBody>
          <a:bodyPr/>
          <a:lstStyle/>
          <a:p>
            <a:r>
              <a:rPr lang="en-GB" sz="4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 </a:t>
            </a:r>
            <a:r>
              <a:rPr lang="en-GB" sz="44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capacitous</a:t>
            </a:r>
            <a:r>
              <a:rPr lang="en-GB" sz="4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person rejecting all offers of risk management</a:t>
            </a:r>
          </a:p>
        </p:txBody>
      </p:sp>
      <p:sp>
        <p:nvSpPr>
          <p:cNvPr id="3" name="Content Placeholder 2">
            <a:extLst>
              <a:ext uri="{FF2B5EF4-FFF2-40B4-BE49-F238E27FC236}">
                <a16:creationId xmlns:a16="http://schemas.microsoft.com/office/drawing/2014/main" id="{10AA4346-F93C-4824-880C-5096CF83DA45}"/>
              </a:ext>
            </a:extLst>
          </p:cNvPr>
          <p:cNvSpPr>
            <a:spLocks noGrp="1"/>
          </p:cNvSpPr>
          <p:nvPr>
            <p:ph idx="1"/>
          </p:nvPr>
        </p:nvSpPr>
        <p:spPr>
          <a:xfrm>
            <a:off x="874136" y="2020186"/>
            <a:ext cx="7536218" cy="4331459"/>
          </a:xfrm>
        </p:spPr>
        <p:txBody>
          <a:bodyPr>
            <a:normAutofit fontScale="92500" lnSpcReduction="10000"/>
          </a:bodyPr>
          <a:lstStyle/>
          <a:p>
            <a:pPr marL="0" indent="0">
              <a:lnSpc>
                <a:spcPct val="107000"/>
              </a:lnSpc>
              <a:spcAft>
                <a:spcPts val="800"/>
              </a:spcAft>
              <a:buNone/>
            </a:pPr>
            <a:endParaRPr lang="en-GB" sz="2400" kern="1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GB" sz="2400" kern="100" dirty="0">
                <a:latin typeface="Arial" panose="020B0604020202020204" pitchFamily="34" charset="0"/>
                <a:ea typeface="Calibri" panose="020F0502020204030204" pitchFamily="34" charset="0"/>
                <a:cs typeface="Arial" panose="020B0604020202020204" pitchFamily="34" charset="0"/>
              </a:rPr>
              <a:t>Principles 1 &amp; 3 of the MCA say that unless proven otherwise, every person is able make a specific decision at the time it needs to be made, and that making an unwise decision is not evidence of incapacity, though it might trigger an assessment which the person can still refuse.  </a:t>
            </a:r>
            <a:br>
              <a:rPr lang="en-GB" sz="2400" kern="100" dirty="0">
                <a:latin typeface="Arial" panose="020B0604020202020204" pitchFamily="34" charset="0"/>
                <a:ea typeface="Calibri" panose="020F0502020204030204" pitchFamily="34" charset="0"/>
                <a:cs typeface="Arial" panose="020B0604020202020204" pitchFamily="34" charset="0"/>
              </a:rPr>
            </a:br>
            <a:br>
              <a:rPr lang="en-GB" sz="2400" kern="100" dirty="0">
                <a:latin typeface="Arial" panose="020B0604020202020204" pitchFamily="34" charset="0"/>
                <a:ea typeface="Calibri" panose="020F0502020204030204" pitchFamily="34" charset="0"/>
                <a:cs typeface="Arial" panose="020B0604020202020204" pitchFamily="34" charset="0"/>
              </a:rPr>
            </a:br>
            <a:r>
              <a:rPr lang="en-GB" sz="2400" kern="100" dirty="0">
                <a:latin typeface="Arial" panose="020B0604020202020204" pitchFamily="34" charset="0"/>
                <a:ea typeface="Calibri" panose="020F0502020204030204" pitchFamily="34" charset="0"/>
                <a:cs typeface="Arial" panose="020B0604020202020204" pitchFamily="34" charset="0"/>
              </a:rPr>
              <a:t>Every effort will be made to support the individual with decision making but if the person chooses to live with that level of risk – and to refuse all offers of support – so it goes. But there are still things you can do, including keeping accurate records. </a:t>
            </a:r>
          </a:p>
          <a:p>
            <a:pPr>
              <a:buClrTx/>
              <a:buFont typeface="Courier New" panose="02070309020205020404" pitchFamily="49" charset="0"/>
              <a:buChar char="o"/>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ClrTx/>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4" descr="An old person lighting a cigarette on a cake&#10;&#10;Description automatically generated">
            <a:extLst>
              <a:ext uri="{FF2B5EF4-FFF2-40B4-BE49-F238E27FC236}">
                <a16:creationId xmlns:a16="http://schemas.microsoft.com/office/drawing/2014/main" id="{D2517C67-8AFA-4362-9138-150EBAA79E17}"/>
              </a:ext>
            </a:extLst>
          </p:cNvPr>
          <p:cNvPicPr>
            <a:picLocks noChangeAspect="1"/>
          </p:cNvPicPr>
          <p:nvPr/>
        </p:nvPicPr>
        <p:blipFill>
          <a:blip r:embed="rId2"/>
          <a:stretch>
            <a:fillRect/>
          </a:stretch>
        </p:blipFill>
        <p:spPr>
          <a:xfrm>
            <a:off x="8633427" y="2339163"/>
            <a:ext cx="2928986" cy="3875274"/>
          </a:xfrm>
          <a:prstGeom prst="rect">
            <a:avLst/>
          </a:prstGeom>
        </p:spPr>
      </p:pic>
    </p:spTree>
    <p:extLst>
      <p:ext uri="{BB962C8B-B14F-4D97-AF65-F5344CB8AC3E}">
        <p14:creationId xmlns:p14="http://schemas.microsoft.com/office/powerpoint/2010/main" val="118492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1FA6-32CC-4BFD-BA63-4DEA1B7F08DA}"/>
              </a:ext>
            </a:extLst>
          </p:cNvPr>
          <p:cNvSpPr>
            <a:spLocks noGrp="1"/>
          </p:cNvSpPr>
          <p:nvPr>
            <p:ph type="title"/>
          </p:nvPr>
        </p:nvSpPr>
        <p:spPr>
          <a:xfrm>
            <a:off x="750219" y="838200"/>
            <a:ext cx="8761413" cy="706964"/>
          </a:xfrm>
        </p:spPr>
        <p:txBody>
          <a:bodyPr/>
          <a:lstStyle/>
          <a:p>
            <a:r>
              <a:rPr lang="en-GB" sz="4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The door is always open</a:t>
            </a:r>
          </a:p>
        </p:txBody>
      </p:sp>
      <p:sp>
        <p:nvSpPr>
          <p:cNvPr id="3" name="Content Placeholder 2">
            <a:extLst>
              <a:ext uri="{FF2B5EF4-FFF2-40B4-BE49-F238E27FC236}">
                <a16:creationId xmlns:a16="http://schemas.microsoft.com/office/drawing/2014/main" id="{10AA4346-F93C-4824-880C-5096CF83DA45}"/>
              </a:ext>
            </a:extLst>
          </p:cNvPr>
          <p:cNvSpPr>
            <a:spLocks noGrp="1"/>
          </p:cNvSpPr>
          <p:nvPr>
            <p:ph idx="1"/>
          </p:nvPr>
        </p:nvSpPr>
        <p:spPr>
          <a:xfrm>
            <a:off x="629588" y="2328531"/>
            <a:ext cx="8174170" cy="4342092"/>
          </a:xfrm>
        </p:spPr>
        <p:txBody>
          <a:bodyPr>
            <a:normAutofit fontScale="92500" lnSpcReduction="20000"/>
          </a:bodyPr>
          <a:lstStyle/>
          <a:p>
            <a:pPr marL="0" indent="0">
              <a:lnSpc>
                <a:spcPct val="107000"/>
              </a:lnSpc>
              <a:spcAft>
                <a:spcPts val="800"/>
              </a:spcAft>
              <a:buNone/>
            </a:pPr>
            <a:r>
              <a:rPr lang="en-GB" sz="2400" dirty="0">
                <a:latin typeface="Arial" panose="020B0604020202020204" pitchFamily="34" charset="0"/>
                <a:ea typeface="Calibri" panose="020F0502020204030204" pitchFamily="34" charset="0"/>
                <a:cs typeface="Arial" panose="020B0604020202020204" pitchFamily="34" charset="0"/>
              </a:rPr>
              <a:t>Where such a person informs the worker they do not want anything from the Local Authority, their right to reject offers of support will be respected. However, we do not just walk away and leave them to it; the door will remain open in case the person changes their mind, we maintain contact and will liaise with others to whatever degree we can without it becoming an unjustified interference with their right to respect for privacy. The person will know, maybe via a letter, how to contact the dept in case they change their mind. Nothing is permanent. </a:t>
            </a:r>
          </a:p>
          <a:p>
            <a:pPr marL="0" indent="0">
              <a:lnSpc>
                <a:spcPct val="107000"/>
              </a:lnSpc>
              <a:spcAft>
                <a:spcPts val="800"/>
              </a:spcAft>
              <a:buNone/>
            </a:pPr>
            <a:r>
              <a:rPr lang="en-GB" sz="2400" kern="100" dirty="0">
                <a:latin typeface="Arial" panose="020B0604020202020204" pitchFamily="34" charset="0"/>
                <a:ea typeface="Calibri" panose="020F0502020204030204" pitchFamily="34" charset="0"/>
                <a:cs typeface="Arial" panose="020B0604020202020204" pitchFamily="34" charset="0"/>
              </a:rPr>
              <a:t>If the person says, “I want you to close everything down, make no more records, don’t ever contact me again…” We will respect that, but please do seek advice! </a:t>
            </a:r>
          </a:p>
          <a:p>
            <a:pPr marL="0" indent="0">
              <a:buClrTx/>
              <a:buNone/>
            </a:pP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ClrTx/>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6" descr="A cartoon of a door&#10;&#10;Description automatically generated">
            <a:extLst>
              <a:ext uri="{FF2B5EF4-FFF2-40B4-BE49-F238E27FC236}">
                <a16:creationId xmlns:a16="http://schemas.microsoft.com/office/drawing/2014/main" id="{FA3EF8BC-7059-4DF6-9B6B-7E67D2735716}"/>
              </a:ext>
            </a:extLst>
          </p:cNvPr>
          <p:cNvPicPr>
            <a:picLocks noChangeAspect="1"/>
          </p:cNvPicPr>
          <p:nvPr/>
        </p:nvPicPr>
        <p:blipFill>
          <a:blip r:embed="rId2"/>
          <a:stretch>
            <a:fillRect/>
          </a:stretch>
        </p:blipFill>
        <p:spPr>
          <a:xfrm>
            <a:off x="8803758" y="2328531"/>
            <a:ext cx="3228656" cy="3691269"/>
          </a:xfrm>
          <a:prstGeom prst="rect">
            <a:avLst/>
          </a:prstGeom>
        </p:spPr>
      </p:pic>
    </p:spTree>
    <p:extLst>
      <p:ext uri="{BB962C8B-B14F-4D97-AF65-F5344CB8AC3E}">
        <p14:creationId xmlns:p14="http://schemas.microsoft.com/office/powerpoint/2010/main" val="810682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1FA6-32CC-4BFD-BA63-4DEA1B7F08DA}"/>
              </a:ext>
            </a:extLst>
          </p:cNvPr>
          <p:cNvSpPr>
            <a:spLocks noGrp="1"/>
          </p:cNvSpPr>
          <p:nvPr>
            <p:ph type="title"/>
          </p:nvPr>
        </p:nvSpPr>
        <p:spPr>
          <a:xfrm>
            <a:off x="750219" y="838200"/>
            <a:ext cx="8761413" cy="706964"/>
          </a:xfrm>
        </p:spPr>
        <p:txBody>
          <a:bodyPr/>
          <a:lstStyle/>
          <a:p>
            <a:r>
              <a:rPr lang="en-GB" sz="4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Risk Enablement Panel process</a:t>
            </a:r>
          </a:p>
        </p:txBody>
      </p:sp>
      <p:pic>
        <p:nvPicPr>
          <p:cNvPr id="5" name="Content Placeholder 3" descr="A triangle with text on it&#10;&#10;Description automatically generated">
            <a:extLst>
              <a:ext uri="{FF2B5EF4-FFF2-40B4-BE49-F238E27FC236}">
                <a16:creationId xmlns:a16="http://schemas.microsoft.com/office/drawing/2014/main" id="{6702836D-52C0-4B85-965A-4E26D84038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53035" y="2779218"/>
            <a:ext cx="5436289" cy="3322569"/>
          </a:xfrm>
          <a:prstGeom prst="rect">
            <a:avLst/>
          </a:prstGeom>
          <a:noFill/>
        </p:spPr>
      </p:pic>
      <p:sp>
        <p:nvSpPr>
          <p:cNvPr id="7" name="TextBox 6">
            <a:extLst>
              <a:ext uri="{FF2B5EF4-FFF2-40B4-BE49-F238E27FC236}">
                <a16:creationId xmlns:a16="http://schemas.microsoft.com/office/drawing/2014/main" id="{0CDB4627-DCB8-4D7B-B10A-D7B22DCC451D}"/>
              </a:ext>
            </a:extLst>
          </p:cNvPr>
          <p:cNvSpPr txBox="1"/>
          <p:nvPr/>
        </p:nvSpPr>
        <p:spPr>
          <a:xfrm>
            <a:off x="6096000" y="2481507"/>
            <a:ext cx="5345781" cy="4657685"/>
          </a:xfrm>
          <a:prstGeom prst="rect">
            <a:avLst/>
          </a:prstGeom>
          <a:noFill/>
        </p:spPr>
        <p:txBody>
          <a:bodyPr wrap="square" rtlCol="0">
            <a:spAutoFit/>
          </a:bodyPr>
          <a:lstStyle/>
          <a:p>
            <a:pPr indent="-228600" defTabSz="914400">
              <a:lnSpc>
                <a:spcPct val="9000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During and following the meeting the Panel will:</a:t>
            </a:r>
          </a:p>
          <a:p>
            <a:pPr marL="342900" lvl="0" indent="-228600" defTabSz="914400">
              <a:lnSpc>
                <a:spcPct val="9000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Provide a forum to support individuals and staff to consider the potential consequences of any decisions based on pertinent legislation and the guiding principles of this Framework, to arrive at an informed conclusion. </a:t>
            </a:r>
          </a:p>
          <a:p>
            <a:pPr marL="342900" lvl="0" indent="-228600" defTabSz="914400">
              <a:lnSpc>
                <a:spcPct val="9000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If a decision regarding risk management is reached, agree the specific course of action to be taken following Panel.</a:t>
            </a:r>
          </a:p>
          <a:p>
            <a:pPr marL="342900" lvl="0" indent="-228600" defTabSz="914400">
              <a:lnSpc>
                <a:spcPct val="90000"/>
              </a:lnSpc>
              <a:spcAft>
                <a:spcPts val="800"/>
              </a:spcAft>
              <a:buFont typeface="Arial" panose="020B0604020202020204" pitchFamily="34" charset="0"/>
              <a:buChar char="•"/>
            </a:pPr>
            <a:r>
              <a:rPr lang="en-US" sz="2000" dirty="0">
                <a:latin typeface="Arial" panose="020B0604020202020204" pitchFamily="34" charset="0"/>
                <a:cs typeface="Arial" panose="020B0604020202020204" pitchFamily="34" charset="0"/>
              </a:rPr>
              <a:t>Provide advice to the service or individual responsible on the course of action that they should take.</a:t>
            </a:r>
          </a:p>
          <a:p>
            <a:endParaRPr lang="en-GB" dirty="0"/>
          </a:p>
        </p:txBody>
      </p:sp>
    </p:spTree>
    <p:extLst>
      <p:ext uri="{BB962C8B-B14F-4D97-AF65-F5344CB8AC3E}">
        <p14:creationId xmlns:p14="http://schemas.microsoft.com/office/powerpoint/2010/main" val="4033419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1FA6-32CC-4BFD-BA63-4DEA1B7F08DA}"/>
              </a:ext>
            </a:extLst>
          </p:cNvPr>
          <p:cNvSpPr>
            <a:spLocks noGrp="1"/>
          </p:cNvSpPr>
          <p:nvPr>
            <p:ph type="title"/>
          </p:nvPr>
        </p:nvSpPr>
        <p:spPr>
          <a:xfrm>
            <a:off x="750219" y="838200"/>
            <a:ext cx="8761413" cy="706964"/>
          </a:xfrm>
        </p:spPr>
        <p:txBody>
          <a:bodyPr/>
          <a:lstStyle/>
          <a:p>
            <a:r>
              <a:rPr lang="en-GB" sz="4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REP process</a:t>
            </a:r>
          </a:p>
        </p:txBody>
      </p:sp>
      <p:sp>
        <p:nvSpPr>
          <p:cNvPr id="3" name="Content Placeholder 2">
            <a:extLst>
              <a:ext uri="{FF2B5EF4-FFF2-40B4-BE49-F238E27FC236}">
                <a16:creationId xmlns:a16="http://schemas.microsoft.com/office/drawing/2014/main" id="{10AA4346-F93C-4824-880C-5096CF83DA45}"/>
              </a:ext>
            </a:extLst>
          </p:cNvPr>
          <p:cNvSpPr>
            <a:spLocks noGrp="1"/>
          </p:cNvSpPr>
          <p:nvPr>
            <p:ph idx="1"/>
          </p:nvPr>
        </p:nvSpPr>
        <p:spPr>
          <a:xfrm>
            <a:off x="629587" y="2503357"/>
            <a:ext cx="10987790" cy="4167265"/>
          </a:xfrm>
        </p:spPr>
        <p:txBody>
          <a:bodyPr>
            <a:normAutofit/>
          </a:bodyPr>
          <a:lstStyle/>
          <a:p>
            <a:pPr>
              <a:buClrTx/>
              <a:buFont typeface="Courier New" panose="02070309020205020404" pitchFamily="49" charset="0"/>
              <a:buChar char="o"/>
            </a:pP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ClrTx/>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Picture 5" descr="A diagram of a group of colorful rectangular boxes&#10;&#10;Description automatically generated">
            <a:extLst>
              <a:ext uri="{FF2B5EF4-FFF2-40B4-BE49-F238E27FC236}">
                <a16:creationId xmlns:a16="http://schemas.microsoft.com/office/drawing/2014/main" id="{88D2360C-B4E3-46E3-847F-251EAD473083}"/>
              </a:ext>
            </a:extLst>
          </p:cNvPr>
          <p:cNvPicPr>
            <a:picLocks noChangeAspect="1"/>
          </p:cNvPicPr>
          <p:nvPr/>
        </p:nvPicPr>
        <p:blipFill>
          <a:blip r:embed="rId2"/>
          <a:stretch>
            <a:fillRect/>
          </a:stretch>
        </p:blipFill>
        <p:spPr>
          <a:xfrm>
            <a:off x="574623" y="1817207"/>
            <a:ext cx="10987790" cy="5539564"/>
          </a:xfrm>
          <a:prstGeom prst="rect">
            <a:avLst/>
          </a:prstGeom>
        </p:spPr>
      </p:pic>
    </p:spTree>
    <p:extLst>
      <p:ext uri="{BB962C8B-B14F-4D97-AF65-F5344CB8AC3E}">
        <p14:creationId xmlns:p14="http://schemas.microsoft.com/office/powerpoint/2010/main" val="1400712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1FA6-32CC-4BFD-BA63-4DEA1B7F08DA}"/>
              </a:ext>
            </a:extLst>
          </p:cNvPr>
          <p:cNvSpPr>
            <a:spLocks noGrp="1"/>
          </p:cNvSpPr>
          <p:nvPr>
            <p:ph type="title"/>
          </p:nvPr>
        </p:nvSpPr>
        <p:spPr>
          <a:xfrm>
            <a:off x="750219" y="838200"/>
            <a:ext cx="8761413" cy="706964"/>
          </a:xfrm>
        </p:spPr>
        <p:txBody>
          <a:bodyPr/>
          <a:lstStyle/>
          <a:p>
            <a:r>
              <a:rPr lang="en-GB" sz="4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Any questions or thoughts? </a:t>
            </a:r>
          </a:p>
        </p:txBody>
      </p:sp>
      <p:sp>
        <p:nvSpPr>
          <p:cNvPr id="3" name="Content Placeholder 2">
            <a:extLst>
              <a:ext uri="{FF2B5EF4-FFF2-40B4-BE49-F238E27FC236}">
                <a16:creationId xmlns:a16="http://schemas.microsoft.com/office/drawing/2014/main" id="{10AA4346-F93C-4824-880C-5096CF83DA45}"/>
              </a:ext>
            </a:extLst>
          </p:cNvPr>
          <p:cNvSpPr>
            <a:spLocks noGrp="1"/>
          </p:cNvSpPr>
          <p:nvPr>
            <p:ph idx="1"/>
          </p:nvPr>
        </p:nvSpPr>
        <p:spPr>
          <a:xfrm>
            <a:off x="629587" y="2503357"/>
            <a:ext cx="10987790" cy="4167265"/>
          </a:xfrm>
        </p:spPr>
        <p:txBody>
          <a:bodyPr>
            <a:normAutofit/>
          </a:bodyPr>
          <a:lstStyle/>
          <a:p>
            <a:pPr marL="0" indent="0">
              <a:buClrTx/>
              <a:buNone/>
            </a:pP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“What good is it making someone safer if it merely makes them miserable?”</a:t>
            </a:r>
          </a:p>
          <a:p>
            <a:pPr marL="0" indent="0">
              <a:buClrTx/>
              <a:buNone/>
            </a:pPr>
            <a:b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br>
            <a:r>
              <a:rPr lang="en-GB" dirty="0">
                <a:latin typeface="Arial Unicode MS" panose="020B0604020202020204" pitchFamily="34" charset="-128"/>
                <a:ea typeface="Arial Unicode MS" panose="020B0604020202020204" pitchFamily="34" charset="-128"/>
                <a:cs typeface="Arial Unicode MS" panose="020B0604020202020204" pitchFamily="34" charset="-128"/>
              </a:rPr>
              <a:t>Mr Justice Munby (as he was then),</a:t>
            </a:r>
            <a:r>
              <a:rPr lang="en-GB" i="1" dirty="0">
                <a:latin typeface="Arial Unicode MS" panose="020B0604020202020204" pitchFamily="34" charset="-128"/>
                <a:ea typeface="Arial Unicode MS" panose="020B0604020202020204" pitchFamily="34" charset="-128"/>
                <a:cs typeface="Arial Unicode MS" panose="020B0604020202020204" pitchFamily="34" charset="-128"/>
              </a:rPr>
              <a:t> Re MM (an Adult); Local Authority X v MM &amp; Anor [2007] EWHC 2689</a:t>
            </a:r>
          </a:p>
          <a:p>
            <a:pPr marL="0" indent="0">
              <a:buClrTx/>
              <a:buNone/>
            </a:pPr>
            <a:endParaRPr lang="en-GB"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ClrTx/>
              <a:buNone/>
            </a:pP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Further reading – check out the concept of ‘Dignity in risk’ and the United Nations Convention on the Rights of Persons with Disabilities</a:t>
            </a:r>
          </a:p>
          <a:p>
            <a:pPr marL="0" indent="0">
              <a:buClrTx/>
              <a:buNone/>
            </a:pPr>
            <a:r>
              <a:rPr lang="en-GB" i="1"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ClrTx/>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ClrTx/>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8688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DEFD-6E61-4545-8ADD-4B976198B1A8}"/>
              </a:ext>
            </a:extLst>
          </p:cNvPr>
          <p:cNvSpPr>
            <a:spLocks noGrp="1"/>
          </p:cNvSpPr>
          <p:nvPr>
            <p:ph type="title"/>
          </p:nvPr>
        </p:nvSpPr>
        <p:spPr>
          <a:xfrm>
            <a:off x="730884" y="774886"/>
            <a:ext cx="8761413" cy="706964"/>
          </a:xfrm>
        </p:spPr>
        <p:txBody>
          <a:bodyPr/>
          <a:lstStyle/>
          <a:p>
            <a:r>
              <a:rPr lang="en-GB" dirty="0">
                <a:solidFill>
                  <a:schemeClr val="bg1"/>
                </a:solidFill>
                <a:latin typeface="Arial" panose="020B0604020202020204" pitchFamily="34" charset="0"/>
                <a:ea typeface="Arial Unicode MS" panose="020B0604020202020204" pitchFamily="34" charset="-128"/>
                <a:cs typeface="Arial" panose="020B0604020202020204" pitchFamily="34" charset="0"/>
              </a:rPr>
              <a:t>Agenda</a:t>
            </a:r>
          </a:p>
        </p:txBody>
      </p:sp>
      <p:sp>
        <p:nvSpPr>
          <p:cNvPr id="3" name="Content Placeholder 2">
            <a:extLst>
              <a:ext uri="{FF2B5EF4-FFF2-40B4-BE49-F238E27FC236}">
                <a16:creationId xmlns:a16="http://schemas.microsoft.com/office/drawing/2014/main" id="{DB057CC8-3DC1-4494-A9D8-D4D87DD8091F}"/>
              </a:ext>
            </a:extLst>
          </p:cNvPr>
          <p:cNvSpPr>
            <a:spLocks noGrp="1"/>
          </p:cNvSpPr>
          <p:nvPr>
            <p:ph idx="1"/>
          </p:nvPr>
        </p:nvSpPr>
        <p:spPr>
          <a:xfrm>
            <a:off x="730884" y="2577549"/>
            <a:ext cx="11383617" cy="4280451"/>
          </a:xfrm>
        </p:spPr>
        <p:txBody>
          <a:bodyPr>
            <a:normAutofit/>
          </a:bodyPr>
          <a:lstStyle/>
          <a:p>
            <a:pPr>
              <a:buClr>
                <a:schemeClr val="tx2"/>
              </a:buClr>
              <a:buFont typeface="Courier New" panose="02070309020205020404" pitchFamily="49" charset="0"/>
              <a:buChar char="o"/>
            </a:pPr>
            <a:r>
              <a:rPr lang="en-GB" sz="2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Introductions and aims and a brief group exercise</a:t>
            </a:r>
          </a:p>
          <a:p>
            <a:pPr>
              <a:buClr>
                <a:schemeClr val="tx2"/>
              </a:buClr>
              <a:buFont typeface="Courier New" panose="02070309020205020404" pitchFamily="49" charset="0"/>
              <a:buChar char="o"/>
            </a:pPr>
            <a:r>
              <a:rPr lang="en-GB" sz="2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What is risk, and what is a risk assessment and a risk management plan? </a:t>
            </a:r>
          </a:p>
          <a:p>
            <a:pPr>
              <a:buClr>
                <a:schemeClr val="tx2"/>
              </a:buClr>
              <a:buFont typeface="Courier New" panose="02070309020205020404" pitchFamily="49" charset="0"/>
              <a:buChar char="o"/>
            </a:pPr>
            <a:r>
              <a:rPr lang="en-GB" sz="2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How does our risk process flow (gross and net)?</a:t>
            </a:r>
          </a:p>
          <a:p>
            <a:pPr>
              <a:buClr>
                <a:schemeClr val="tx2"/>
              </a:buClr>
              <a:buFont typeface="Courier New" panose="02070309020205020404" pitchFamily="49" charset="0"/>
              <a:buChar char="o"/>
            </a:pPr>
            <a:r>
              <a:rPr lang="en-GB" sz="2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Group work </a:t>
            </a:r>
          </a:p>
          <a:p>
            <a:pPr>
              <a:buClr>
                <a:schemeClr val="tx2"/>
              </a:buClr>
              <a:buFont typeface="Courier New" panose="02070309020205020404" pitchFamily="49" charset="0"/>
              <a:buChar char="o"/>
            </a:pPr>
            <a:r>
              <a:rPr lang="en-GB" sz="2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The new assessment and management tool</a:t>
            </a:r>
          </a:p>
          <a:p>
            <a:pPr>
              <a:buClr>
                <a:schemeClr val="tx2"/>
              </a:buClr>
              <a:buFont typeface="Courier New" panose="02070309020205020404" pitchFamily="49" charset="0"/>
              <a:buChar char="o"/>
            </a:pPr>
            <a:r>
              <a:rPr lang="en-GB" sz="2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Risk enablement</a:t>
            </a:r>
            <a:endParaRPr lang="en-GB"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GB" sz="2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9870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D139-E764-6126-4A5E-C4E6E1BDBBA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Risky decisions you have made</a:t>
            </a:r>
          </a:p>
        </p:txBody>
      </p:sp>
      <p:sp>
        <p:nvSpPr>
          <p:cNvPr id="3" name="Content Placeholder 2">
            <a:extLst>
              <a:ext uri="{FF2B5EF4-FFF2-40B4-BE49-F238E27FC236}">
                <a16:creationId xmlns:a16="http://schemas.microsoft.com/office/drawing/2014/main" id="{82C67449-C7A9-7AC5-CF24-8FC2490E15AF}"/>
              </a:ext>
            </a:extLst>
          </p:cNvPr>
          <p:cNvSpPr>
            <a:spLocks noGrp="1"/>
          </p:cNvSpPr>
          <p:nvPr>
            <p:ph idx="1"/>
          </p:nvPr>
        </p:nvSpPr>
        <p:spPr>
          <a:xfrm>
            <a:off x="657921" y="2468032"/>
            <a:ext cx="10716323" cy="3416300"/>
          </a:xfrm>
        </p:spPr>
        <p:txBody>
          <a:bodyPr>
            <a:normAutofit lnSpcReduction="10000"/>
          </a:bodyPr>
          <a:lstStyle/>
          <a:p>
            <a:pPr marL="0" indent="0">
              <a:buNone/>
            </a:pPr>
            <a:r>
              <a:rPr lang="en-GB" sz="2800" dirty="0">
                <a:solidFill>
                  <a:schemeClr val="tx1"/>
                </a:solidFill>
                <a:latin typeface="Arial" panose="020B0604020202020204" pitchFamily="34" charset="0"/>
                <a:cs typeface="Arial" panose="020B0604020202020204" pitchFamily="34" charset="0"/>
              </a:rPr>
              <a:t>On your table, people to volunteer to talk about risky decisions you have made, risks you have taken. </a:t>
            </a:r>
          </a:p>
          <a:p>
            <a:pPr marL="0" indent="0">
              <a:buNone/>
            </a:pPr>
            <a:r>
              <a:rPr lang="en-GB" sz="2800" dirty="0">
                <a:solidFill>
                  <a:schemeClr val="tx1"/>
                </a:solidFill>
                <a:latin typeface="Arial" panose="020B0604020202020204" pitchFamily="34" charset="0"/>
                <a:cs typeface="Arial" panose="020B0604020202020204" pitchFamily="34" charset="0"/>
              </a:rPr>
              <a:t>We will ask a few people in the room to tell us about them. </a:t>
            </a:r>
          </a:p>
          <a:p>
            <a:pPr marL="0" indent="0">
              <a:buNone/>
            </a:pPr>
            <a:r>
              <a:rPr lang="en-GB" sz="2800" dirty="0">
                <a:solidFill>
                  <a:schemeClr val="tx1"/>
                </a:solidFill>
                <a:latin typeface="Arial" panose="020B0604020202020204" pitchFamily="34" charset="0"/>
                <a:cs typeface="Arial" panose="020B0604020202020204" pitchFamily="34" charset="0"/>
              </a:rPr>
              <a:t>Consider for example was anyone worried about it? Did anyone object? Did you spend time thinking about it? Did you need to justify it or convince anyone?</a:t>
            </a:r>
          </a:p>
          <a:p>
            <a:pPr marL="0" indent="0">
              <a:buNone/>
            </a:pPr>
            <a:r>
              <a:rPr lang="en-GB" sz="2800" dirty="0">
                <a:solidFill>
                  <a:schemeClr val="tx1"/>
                </a:solidFill>
                <a:latin typeface="Arial" panose="020B0604020202020204" pitchFamily="34" charset="0"/>
                <a:cs typeface="Arial" panose="020B0604020202020204" pitchFamily="34" charset="0"/>
              </a:rPr>
              <a:t>Did you take the risk and what was the consequence?</a:t>
            </a:r>
          </a:p>
          <a:p>
            <a:pPr marL="0" indent="0">
              <a:buNone/>
            </a:pPr>
            <a:endParaRPr lang="en-GB" sz="3200" dirty="0">
              <a:solidFill>
                <a:schemeClr val="tx1"/>
              </a:solidFill>
              <a:latin typeface="Arial" panose="020B0604020202020204" pitchFamily="34" charset="0"/>
              <a:cs typeface="Arial" panose="020B0604020202020204" pitchFamily="34" charset="0"/>
            </a:endParaRPr>
          </a:p>
          <a:p>
            <a:pPr marL="0" indent="0">
              <a:buNone/>
            </a:pPr>
            <a:endParaRPr lang="en-GB"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06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CBAC1-83EE-4F87-841F-0F1E845DFBE7}"/>
              </a:ext>
            </a:extLst>
          </p:cNvPr>
          <p:cNvSpPr>
            <a:spLocks noGrp="1"/>
          </p:cNvSpPr>
          <p:nvPr>
            <p:ph type="title"/>
          </p:nvPr>
        </p:nvSpPr>
        <p:spPr>
          <a:xfrm>
            <a:off x="823649" y="827894"/>
            <a:ext cx="8761413" cy="706964"/>
          </a:xfrm>
        </p:spPr>
        <p:txBody>
          <a:bodyPr/>
          <a:lstStyle/>
          <a:p>
            <a:r>
              <a:rPr lang="en-GB"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What is a risk assessment and why do them?</a:t>
            </a:r>
          </a:p>
        </p:txBody>
      </p:sp>
      <p:sp>
        <p:nvSpPr>
          <p:cNvPr id="3" name="Content Placeholder 2">
            <a:extLst>
              <a:ext uri="{FF2B5EF4-FFF2-40B4-BE49-F238E27FC236}">
                <a16:creationId xmlns:a16="http://schemas.microsoft.com/office/drawing/2014/main" id="{6B49660F-7F32-4585-AE57-D18FD3AFF951}"/>
              </a:ext>
            </a:extLst>
          </p:cNvPr>
          <p:cNvSpPr>
            <a:spLocks noGrp="1"/>
          </p:cNvSpPr>
          <p:nvPr>
            <p:ph idx="1"/>
          </p:nvPr>
        </p:nvSpPr>
        <p:spPr>
          <a:xfrm>
            <a:off x="596347" y="2424222"/>
            <a:ext cx="11118575" cy="4233055"/>
          </a:xfrm>
        </p:spPr>
        <p:txBody>
          <a:bodyPr>
            <a:normAutofit/>
          </a:bodyPr>
          <a:lstStyle/>
          <a:p>
            <a:pPr marL="0" indent="0">
              <a:buNone/>
            </a:pPr>
            <a:r>
              <a:rPr lang="en-GB" sz="1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In short, it is to ask: what’s the bad thing that might happen?</a:t>
            </a:r>
          </a:p>
          <a:p>
            <a:pPr marL="0" indent="0">
              <a:buNone/>
            </a:pPr>
            <a:r>
              <a:rPr lang="en-GB" sz="1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If it did happen, how bad would it be and how likely would it be?</a:t>
            </a:r>
          </a:p>
          <a:p>
            <a:pPr marL="0" indent="0">
              <a:buNone/>
            </a:pPr>
            <a:r>
              <a:rPr lang="en-GB" sz="1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 risk assessment is part of a process. Influencing it is the person at the centre of it and their particular set of circumstances, including what they want to do. </a:t>
            </a:r>
          </a:p>
          <a:p>
            <a:pPr marL="0" indent="0">
              <a:buNone/>
            </a:pPr>
            <a:r>
              <a:rPr lang="en-GB" sz="1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 critique from InControl is that a risk assessment is useless to people, it’s just a list of worries written by the professional.</a:t>
            </a:r>
          </a:p>
          <a:p>
            <a:pPr marL="0" indent="0">
              <a:buNone/>
            </a:pPr>
            <a:r>
              <a:rPr lang="en-GB" sz="1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Identifying real threats to their well-being or that of others can be a challenge when other people add their opinion. </a:t>
            </a:r>
          </a:p>
          <a:p>
            <a:pPr marL="0" indent="0">
              <a:buNone/>
            </a:pPr>
            <a:r>
              <a:rPr lang="en-GB" sz="1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You will need to be careful to separate facts from hearsay or the anxiety of others. Your assessment needs to be defensible. A balance sheet approach may be helpful for you and the person. </a:t>
            </a:r>
          </a:p>
          <a:p>
            <a:pPr marL="0" indent="0">
              <a:buNone/>
            </a:pPr>
            <a:r>
              <a:rPr lang="en-GB" sz="1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Spell out the facts which will determine what you or the </a:t>
            </a:r>
            <a:r>
              <a:rPr lang="en-GB" sz="19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capacitious</a:t>
            </a:r>
            <a:r>
              <a:rPr lang="en-GB" sz="19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person will do next.</a:t>
            </a:r>
          </a:p>
          <a:p>
            <a:pPr marL="0" indent="0">
              <a:buNone/>
            </a:pPr>
            <a:endParaRPr lang="en-GB" sz="28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GB"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GB"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GB"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9923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DE74-F0DE-3D21-FF20-BAB80CDB863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Avoiding the protective imperative</a:t>
            </a:r>
          </a:p>
        </p:txBody>
      </p:sp>
      <p:sp>
        <p:nvSpPr>
          <p:cNvPr id="3" name="Content Placeholder 2">
            <a:extLst>
              <a:ext uri="{FF2B5EF4-FFF2-40B4-BE49-F238E27FC236}">
                <a16:creationId xmlns:a16="http://schemas.microsoft.com/office/drawing/2014/main" id="{CF9AF3A4-C3DE-2173-9602-0E3DCF27BED5}"/>
              </a:ext>
            </a:extLst>
          </p:cNvPr>
          <p:cNvSpPr>
            <a:spLocks noGrp="1"/>
          </p:cNvSpPr>
          <p:nvPr>
            <p:ph idx="1"/>
          </p:nvPr>
        </p:nvSpPr>
        <p:spPr>
          <a:xfrm>
            <a:off x="1154955" y="2603500"/>
            <a:ext cx="10174684" cy="3416300"/>
          </a:xfrm>
        </p:spPr>
        <p:txBody>
          <a:bodyPr>
            <a:noAutofit/>
          </a:bodyPr>
          <a:lstStyle/>
          <a:p>
            <a:pPr marL="0" indent="0">
              <a:buNone/>
            </a:pPr>
            <a:r>
              <a:rPr lang="en-GB" sz="2000" u="sng" dirty="0">
                <a:latin typeface="Arial" panose="020B0604020202020204" pitchFamily="34" charset="0"/>
                <a:cs typeface="Arial" panose="020B0604020202020204" pitchFamily="34" charset="0"/>
              </a:rPr>
              <a:t>In the case of CC v KK and STC 2012</a:t>
            </a:r>
          </a:p>
          <a:p>
            <a:pPr marL="0" indent="0">
              <a:buNone/>
            </a:pPr>
            <a:endParaRPr lang="en-GB" sz="2000" u="sng"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KK was an 82 year old woman with dementia, among other things, pressed her care alarm 1087 times in 6 months. Assessed as lacking capacity and moved into a care home in her best interests. </a:t>
            </a:r>
          </a:p>
          <a:p>
            <a:pPr marL="0" indent="0">
              <a:buNone/>
            </a:pPr>
            <a:r>
              <a:rPr lang="en-GB" sz="2000" dirty="0">
                <a:latin typeface="Arial" panose="020B0604020202020204" pitchFamily="34" charset="0"/>
                <a:cs typeface="Arial" panose="020B0604020202020204" pitchFamily="34" charset="0"/>
              </a:rPr>
              <a:t>Court ruled she had capacity to make the decision where to live. </a:t>
            </a:r>
          </a:p>
          <a:p>
            <a:pPr marL="0" indent="0">
              <a:buNone/>
            </a:pPr>
            <a:r>
              <a:rPr lang="en-GB" sz="2000" dirty="0">
                <a:latin typeface="Arial" panose="020B0604020202020204" pitchFamily="34" charset="0"/>
                <a:cs typeface="Arial" panose="020B0604020202020204" pitchFamily="34" charset="0"/>
              </a:rPr>
              <a:t>Baker J said social care professionals and the courts, must not be unduly influenced by the “protection imperative” that is, the perceived need to protect the vulnerable adult. </a:t>
            </a:r>
          </a:p>
        </p:txBody>
      </p:sp>
    </p:spTree>
    <p:extLst>
      <p:ext uri="{BB962C8B-B14F-4D97-AF65-F5344CB8AC3E}">
        <p14:creationId xmlns:p14="http://schemas.microsoft.com/office/powerpoint/2010/main" val="4199264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F1D4-CF8E-44D0-88D6-796926A6B69D}"/>
              </a:ext>
            </a:extLst>
          </p:cNvPr>
          <p:cNvSpPr>
            <a:spLocks noGrp="1"/>
          </p:cNvSpPr>
          <p:nvPr>
            <p:ph type="title"/>
          </p:nvPr>
        </p:nvSpPr>
        <p:spPr>
          <a:xfrm>
            <a:off x="859544" y="614601"/>
            <a:ext cx="8761413" cy="706964"/>
          </a:xfrm>
        </p:spPr>
        <p:txBody>
          <a:bodyPr/>
          <a:lstStyle/>
          <a:p>
            <a:r>
              <a:rPr lang="en-GB"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GB" dirty="0">
                <a:latin typeface="Arial Unicode MS" panose="020B0604020202020204" pitchFamily="34" charset="-128"/>
                <a:ea typeface="Arial Unicode MS" panose="020B0604020202020204" pitchFamily="34" charset="-128"/>
                <a:cs typeface="Arial Unicode MS" panose="020B0604020202020204" pitchFamily="34" charset="-128"/>
              </a:rPr>
            </a:br>
            <a:r>
              <a:rPr lang="en-GB" dirty="0">
                <a:latin typeface="Arial Unicode MS" panose="020B0604020202020204" pitchFamily="34" charset="-128"/>
                <a:ea typeface="Arial Unicode MS" panose="020B0604020202020204" pitchFamily="34" charset="-128"/>
                <a:cs typeface="Arial Unicode MS" panose="020B0604020202020204" pitchFamily="34" charset="-128"/>
              </a:rPr>
              <a:t>Discussion</a:t>
            </a:r>
            <a:endParaRPr lang="en-GB"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a:extLst>
              <a:ext uri="{FF2B5EF4-FFF2-40B4-BE49-F238E27FC236}">
                <a16:creationId xmlns:a16="http://schemas.microsoft.com/office/drawing/2014/main" id="{D4D159E6-8D5F-40CA-9EC5-554E6B8F1C44}"/>
              </a:ext>
            </a:extLst>
          </p:cNvPr>
          <p:cNvSpPr>
            <a:spLocks noGrp="1"/>
          </p:cNvSpPr>
          <p:nvPr>
            <p:ph idx="1"/>
          </p:nvPr>
        </p:nvSpPr>
        <p:spPr>
          <a:xfrm>
            <a:off x="583096" y="2305878"/>
            <a:ext cx="11092069" cy="3713922"/>
          </a:xfrm>
        </p:spPr>
        <p:txBody>
          <a:bodyPr>
            <a:noAutofit/>
          </a:bodyPr>
          <a:lstStyle/>
          <a:p>
            <a:pPr marL="0" indent="0">
              <a:buNone/>
            </a:pP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extBox 3">
            <a:extLst>
              <a:ext uri="{FF2B5EF4-FFF2-40B4-BE49-F238E27FC236}">
                <a16:creationId xmlns:a16="http://schemas.microsoft.com/office/drawing/2014/main" id="{49519D67-9215-4D29-9115-DBAB89C593DD}"/>
              </a:ext>
            </a:extLst>
          </p:cNvPr>
          <p:cNvSpPr txBox="1"/>
          <p:nvPr/>
        </p:nvSpPr>
        <p:spPr>
          <a:xfrm>
            <a:off x="3773481" y="2315123"/>
            <a:ext cx="7901684" cy="4955203"/>
          </a:xfrm>
          <a:prstGeom prst="rect">
            <a:avLst/>
          </a:prstGeom>
          <a:noFill/>
        </p:spPr>
        <p:txBody>
          <a:bodyPr wrap="square" rtlCol="0">
            <a:spAutoFit/>
          </a:bodyPr>
          <a:lstStyle/>
          <a:p>
            <a:pPr marL="342900" indent="-342900">
              <a:buFont typeface="Courier New" panose="02070309020205020404" pitchFamily="49" charset="0"/>
              <a:buChar char="o"/>
            </a:pPr>
            <a:r>
              <a:rPr lang="en-GB" sz="2000" dirty="0">
                <a:latin typeface="Arial" panose="020B0604020202020204" pitchFamily="34" charset="0"/>
                <a:cs typeface="Arial" panose="020B0604020202020204" pitchFamily="34" charset="0"/>
              </a:rPr>
              <a:t>What ethical and legal issues might influence your practice? </a:t>
            </a:r>
          </a:p>
          <a:p>
            <a:pPr marL="342900" indent="-342900">
              <a:buFont typeface="Courier New" panose="02070309020205020404" pitchFamily="49" charset="0"/>
              <a:buChar char="o"/>
            </a:pPr>
            <a:endParaRPr lang="en-GB" sz="20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GB" sz="2000" dirty="0">
                <a:latin typeface="Arial" panose="020B0604020202020204" pitchFamily="34" charset="0"/>
                <a:cs typeface="Arial" panose="020B0604020202020204" pitchFamily="34" charset="0"/>
              </a:rPr>
              <a:t>Do you know where to go if you need advice or guidance? </a:t>
            </a:r>
          </a:p>
          <a:p>
            <a:pPr marL="342900" indent="-342900">
              <a:buFont typeface="Courier New" panose="02070309020205020404" pitchFamily="49" charset="0"/>
              <a:buChar char="o"/>
            </a:pPr>
            <a:endParaRPr lang="en-GB" sz="20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GB" sz="2000" dirty="0">
                <a:latin typeface="Arial" panose="020B0604020202020204" pitchFamily="34" charset="0"/>
                <a:cs typeface="Arial" panose="020B0604020202020204" pitchFamily="34" charset="0"/>
              </a:rPr>
              <a:t>In the event you have a situation – say it’s a Friday afternoon before a Bank Holiday weekend – and you become aware of a huge degree of unmitigated risk to a person, what initial steps would you take or what might your immediate plan look like? </a:t>
            </a:r>
          </a:p>
          <a:p>
            <a:pPr marL="342900" indent="-342900">
              <a:buFont typeface="Courier New" panose="02070309020205020404" pitchFamily="49" charset="0"/>
              <a:buChar char="o"/>
            </a:pPr>
            <a:endParaRPr lang="en-GB" sz="20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GB" sz="2000" dirty="0">
                <a:latin typeface="Arial" panose="020B0604020202020204" pitchFamily="34" charset="0"/>
                <a:cs typeface="Arial" panose="020B0604020202020204" pitchFamily="34" charset="0"/>
              </a:rPr>
              <a:t>What might you do if a person, for whom you are the allocated worker, repeatedly makes decisions which are not only risky, but actually impact on her or him? </a:t>
            </a:r>
          </a:p>
          <a:p>
            <a:pPr marL="342900" indent="-342900">
              <a:buFont typeface="Courier New" panose="02070309020205020404" pitchFamily="49" charset="0"/>
              <a:buChar char="o"/>
            </a:pPr>
            <a:endParaRPr lang="en-GB" sz="2000" dirty="0">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GB" sz="2000" dirty="0">
                <a:latin typeface="Arial" panose="020B0604020202020204" pitchFamily="34" charset="0"/>
                <a:cs typeface="Arial" panose="020B0604020202020204" pitchFamily="34" charset="0"/>
              </a:rPr>
              <a:t>Is there any benefit from a bad experience for the person? </a:t>
            </a:r>
          </a:p>
          <a:p>
            <a:endParaRPr lang="en-GB" dirty="0"/>
          </a:p>
          <a:p>
            <a:endParaRPr lang="en-GB" dirty="0"/>
          </a:p>
        </p:txBody>
      </p:sp>
      <p:pic>
        <p:nvPicPr>
          <p:cNvPr id="6" name="Picture 5" descr="A person drinking from a plastic cup&#10;&#10;Description automatically generated">
            <a:extLst>
              <a:ext uri="{FF2B5EF4-FFF2-40B4-BE49-F238E27FC236}">
                <a16:creationId xmlns:a16="http://schemas.microsoft.com/office/drawing/2014/main" id="{5DFA9BC5-D870-4B58-9B14-B9E1A75AC3AD}"/>
              </a:ext>
            </a:extLst>
          </p:cNvPr>
          <p:cNvPicPr>
            <a:picLocks noChangeAspect="1"/>
          </p:cNvPicPr>
          <p:nvPr/>
        </p:nvPicPr>
        <p:blipFill>
          <a:blip r:embed="rId2"/>
          <a:stretch>
            <a:fillRect/>
          </a:stretch>
        </p:blipFill>
        <p:spPr>
          <a:xfrm>
            <a:off x="441931" y="2305878"/>
            <a:ext cx="3331550" cy="4442066"/>
          </a:xfrm>
          <a:prstGeom prst="rect">
            <a:avLst/>
          </a:prstGeom>
        </p:spPr>
      </p:pic>
    </p:spTree>
    <p:extLst>
      <p:ext uri="{BB962C8B-B14F-4D97-AF65-F5344CB8AC3E}">
        <p14:creationId xmlns:p14="http://schemas.microsoft.com/office/powerpoint/2010/main" val="7825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F1D4-CF8E-44D0-88D6-796926A6B69D}"/>
              </a:ext>
            </a:extLst>
          </p:cNvPr>
          <p:cNvSpPr>
            <a:spLocks noGrp="1"/>
          </p:cNvSpPr>
          <p:nvPr>
            <p:ph type="title"/>
          </p:nvPr>
        </p:nvSpPr>
        <p:spPr>
          <a:xfrm>
            <a:off x="817013" y="668079"/>
            <a:ext cx="8761413" cy="706964"/>
          </a:xfrm>
        </p:spPr>
        <p:txBody>
          <a:bodyPr/>
          <a:lstStyle/>
          <a:p>
            <a:r>
              <a:rPr lang="en-GB"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GB" dirty="0">
                <a:latin typeface="Arial Unicode MS" panose="020B0604020202020204" pitchFamily="34" charset="-128"/>
                <a:ea typeface="Arial Unicode MS" panose="020B0604020202020204" pitchFamily="34" charset="-128"/>
                <a:cs typeface="Arial Unicode MS" panose="020B0604020202020204" pitchFamily="34" charset="-128"/>
              </a:rPr>
            </a:br>
            <a:r>
              <a:rPr lang="en-GB" dirty="0">
                <a:latin typeface="Arial Unicode MS" panose="020B0604020202020204" pitchFamily="34" charset="-128"/>
                <a:ea typeface="Arial Unicode MS" panose="020B0604020202020204" pitchFamily="34" charset="-128"/>
                <a:cs typeface="Arial Unicode MS" panose="020B0604020202020204" pitchFamily="34" charset="-128"/>
              </a:rPr>
              <a:t>A brief run through the new risk assessment tool…</a:t>
            </a:r>
            <a:endParaRPr lang="en-GB"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a:extLst>
              <a:ext uri="{FF2B5EF4-FFF2-40B4-BE49-F238E27FC236}">
                <a16:creationId xmlns:a16="http://schemas.microsoft.com/office/drawing/2014/main" id="{D4D159E6-8D5F-40CA-9EC5-554E6B8F1C44}"/>
              </a:ext>
            </a:extLst>
          </p:cNvPr>
          <p:cNvSpPr>
            <a:spLocks noGrp="1"/>
          </p:cNvSpPr>
          <p:nvPr>
            <p:ph idx="1"/>
          </p:nvPr>
        </p:nvSpPr>
        <p:spPr>
          <a:xfrm>
            <a:off x="583096" y="2305878"/>
            <a:ext cx="11092069" cy="3713922"/>
          </a:xfrm>
        </p:spPr>
        <p:txBody>
          <a:bodyPr>
            <a:noAutofit/>
          </a:bodyPr>
          <a:lstStyle/>
          <a:p>
            <a:pPr marL="0" indent="0">
              <a:buNone/>
            </a:pP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6" descr="A questionnaire with black text&#10;&#10;Description automatically generated">
            <a:extLst>
              <a:ext uri="{FF2B5EF4-FFF2-40B4-BE49-F238E27FC236}">
                <a16:creationId xmlns:a16="http://schemas.microsoft.com/office/drawing/2014/main" id="{80B0D9A8-1029-4D11-AFC5-0312F20D2526}"/>
              </a:ext>
            </a:extLst>
          </p:cNvPr>
          <p:cNvPicPr>
            <a:picLocks noChangeAspect="1"/>
          </p:cNvPicPr>
          <p:nvPr/>
        </p:nvPicPr>
        <p:blipFill>
          <a:blip r:embed="rId2"/>
          <a:stretch>
            <a:fillRect/>
          </a:stretch>
        </p:blipFill>
        <p:spPr>
          <a:xfrm>
            <a:off x="516835" y="2237808"/>
            <a:ext cx="3502272" cy="4582533"/>
          </a:xfrm>
          <a:prstGeom prst="rect">
            <a:avLst/>
          </a:prstGeom>
        </p:spPr>
      </p:pic>
      <p:sp>
        <p:nvSpPr>
          <p:cNvPr id="12" name="TextBox 11">
            <a:extLst>
              <a:ext uri="{FF2B5EF4-FFF2-40B4-BE49-F238E27FC236}">
                <a16:creationId xmlns:a16="http://schemas.microsoft.com/office/drawing/2014/main" id="{945E8D5E-84E0-4BDE-9596-435109219F7A}"/>
              </a:ext>
            </a:extLst>
          </p:cNvPr>
          <p:cNvSpPr txBox="1"/>
          <p:nvPr/>
        </p:nvSpPr>
        <p:spPr>
          <a:xfrm>
            <a:off x="8382616" y="2237808"/>
            <a:ext cx="3226288" cy="48013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last question in the risk assessment:</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“Is there anyone legally authorised to make the decision for the person in the event they lack capacity* to make the decision themselves at the time? If so, who? What is the authority and what is the best interest decision that person made?”</a:t>
            </a:r>
          </a:p>
          <a:p>
            <a:endParaRPr lang="en-GB"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*possible exception is LPA for property &amp; affairs</a:t>
            </a:r>
          </a:p>
          <a:p>
            <a:endParaRPr lang="en-GB" dirty="0">
              <a:latin typeface="Arial" panose="020B0604020202020204" pitchFamily="34" charset="0"/>
              <a:cs typeface="Arial" panose="020B0604020202020204" pitchFamily="34" charset="0"/>
            </a:endParaRPr>
          </a:p>
        </p:txBody>
      </p:sp>
      <p:pic>
        <p:nvPicPr>
          <p:cNvPr id="14" name="Picture 13" descr="A screenshot of a survey&#10;&#10;Description automatically generated">
            <a:extLst>
              <a:ext uri="{FF2B5EF4-FFF2-40B4-BE49-F238E27FC236}">
                <a16:creationId xmlns:a16="http://schemas.microsoft.com/office/drawing/2014/main" id="{F1EE5C94-E1A5-4801-90A6-9206DB853B07}"/>
              </a:ext>
            </a:extLst>
          </p:cNvPr>
          <p:cNvPicPr>
            <a:picLocks noChangeAspect="1"/>
          </p:cNvPicPr>
          <p:nvPr/>
        </p:nvPicPr>
        <p:blipFill>
          <a:blip r:embed="rId3"/>
          <a:stretch>
            <a:fillRect/>
          </a:stretch>
        </p:blipFill>
        <p:spPr>
          <a:xfrm>
            <a:off x="4561368" y="2305878"/>
            <a:ext cx="3359888" cy="4456428"/>
          </a:xfrm>
          <a:prstGeom prst="rect">
            <a:avLst/>
          </a:prstGeom>
        </p:spPr>
      </p:pic>
    </p:spTree>
    <p:extLst>
      <p:ext uri="{BB962C8B-B14F-4D97-AF65-F5344CB8AC3E}">
        <p14:creationId xmlns:p14="http://schemas.microsoft.com/office/powerpoint/2010/main" val="298423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F1D4-CF8E-44D0-88D6-796926A6B69D}"/>
              </a:ext>
            </a:extLst>
          </p:cNvPr>
          <p:cNvSpPr>
            <a:spLocks noGrp="1"/>
          </p:cNvSpPr>
          <p:nvPr>
            <p:ph type="title"/>
          </p:nvPr>
        </p:nvSpPr>
        <p:spPr>
          <a:xfrm>
            <a:off x="583096" y="1018638"/>
            <a:ext cx="8761413" cy="706964"/>
          </a:xfrm>
        </p:spPr>
        <p:txBody>
          <a:bodyPr/>
          <a:lstStyle/>
          <a:p>
            <a:r>
              <a:rPr lang="en-GB"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GB" dirty="0">
                <a:latin typeface="Arial Unicode MS" panose="020B0604020202020204" pitchFamily="34" charset="-128"/>
                <a:ea typeface="Arial Unicode MS" panose="020B0604020202020204" pitchFamily="34" charset="-128"/>
                <a:cs typeface="Arial Unicode MS" panose="020B0604020202020204" pitchFamily="34" charset="-128"/>
              </a:rPr>
            </a:br>
            <a:endParaRPr lang="en-GB"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a:extLst>
              <a:ext uri="{FF2B5EF4-FFF2-40B4-BE49-F238E27FC236}">
                <a16:creationId xmlns:a16="http://schemas.microsoft.com/office/drawing/2014/main" id="{D4D159E6-8D5F-40CA-9EC5-554E6B8F1C44}"/>
              </a:ext>
            </a:extLst>
          </p:cNvPr>
          <p:cNvSpPr>
            <a:spLocks noGrp="1"/>
          </p:cNvSpPr>
          <p:nvPr>
            <p:ph idx="1"/>
          </p:nvPr>
        </p:nvSpPr>
        <p:spPr>
          <a:xfrm>
            <a:off x="583096" y="2305878"/>
            <a:ext cx="11092069" cy="3713922"/>
          </a:xfrm>
        </p:spPr>
        <p:txBody>
          <a:bodyPr>
            <a:noAutofit/>
          </a:bodyPr>
          <a:lstStyle/>
          <a:p>
            <a:pPr marL="0" indent="0">
              <a:buNone/>
            </a:pP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extBox 3">
            <a:extLst>
              <a:ext uri="{FF2B5EF4-FFF2-40B4-BE49-F238E27FC236}">
                <a16:creationId xmlns:a16="http://schemas.microsoft.com/office/drawing/2014/main" id="{D49566D1-9DAC-437C-B99E-32C0CF3AFE07}"/>
              </a:ext>
            </a:extLst>
          </p:cNvPr>
          <p:cNvSpPr txBox="1"/>
          <p:nvPr/>
        </p:nvSpPr>
        <p:spPr>
          <a:xfrm>
            <a:off x="1052623" y="985887"/>
            <a:ext cx="7017488" cy="646331"/>
          </a:xfrm>
          <a:prstGeom prst="rect">
            <a:avLst/>
          </a:prstGeom>
          <a:noFill/>
        </p:spPr>
        <p:txBody>
          <a:bodyPr wrap="square" rtlCol="0">
            <a:spAutoFit/>
          </a:bodyPr>
          <a:lstStyle/>
          <a:p>
            <a:r>
              <a:rPr lang="en-GB" sz="3600" dirty="0">
                <a:solidFill>
                  <a:schemeClr val="bg1"/>
                </a:solidFill>
                <a:latin typeface="Arial" panose="020B0604020202020204" pitchFamily="34" charset="0"/>
                <a:cs typeface="Arial" panose="020B0604020202020204" pitchFamily="34" charset="0"/>
              </a:rPr>
              <a:t>…and the risk management plan</a:t>
            </a:r>
          </a:p>
        </p:txBody>
      </p:sp>
      <p:pic>
        <p:nvPicPr>
          <p:cNvPr id="6" name="Picture 5" descr="A screenshot of a graph&#10;&#10;Description automatically generated">
            <a:extLst>
              <a:ext uri="{FF2B5EF4-FFF2-40B4-BE49-F238E27FC236}">
                <a16:creationId xmlns:a16="http://schemas.microsoft.com/office/drawing/2014/main" id="{66EF78A5-4EB8-4304-9C81-1AD187EAA2AE}"/>
              </a:ext>
            </a:extLst>
          </p:cNvPr>
          <p:cNvPicPr>
            <a:picLocks noChangeAspect="1"/>
          </p:cNvPicPr>
          <p:nvPr/>
        </p:nvPicPr>
        <p:blipFill>
          <a:blip r:embed="rId2"/>
          <a:stretch>
            <a:fillRect/>
          </a:stretch>
        </p:blipFill>
        <p:spPr>
          <a:xfrm>
            <a:off x="6263726" y="2332268"/>
            <a:ext cx="5727994" cy="4525732"/>
          </a:xfrm>
          <a:prstGeom prst="rect">
            <a:avLst/>
          </a:prstGeom>
        </p:spPr>
      </p:pic>
      <p:pic>
        <p:nvPicPr>
          <p:cNvPr id="8" name="Picture 7" descr="A black and white document with white text&#10;&#10;Description automatically generated">
            <a:extLst>
              <a:ext uri="{FF2B5EF4-FFF2-40B4-BE49-F238E27FC236}">
                <a16:creationId xmlns:a16="http://schemas.microsoft.com/office/drawing/2014/main" id="{5B39F412-DAE3-415F-9DEB-A89754E95613}"/>
              </a:ext>
            </a:extLst>
          </p:cNvPr>
          <p:cNvPicPr>
            <a:picLocks noChangeAspect="1"/>
          </p:cNvPicPr>
          <p:nvPr/>
        </p:nvPicPr>
        <p:blipFill>
          <a:blip r:embed="rId3"/>
          <a:stretch>
            <a:fillRect/>
          </a:stretch>
        </p:blipFill>
        <p:spPr>
          <a:xfrm>
            <a:off x="266541" y="2332268"/>
            <a:ext cx="5829459" cy="4557007"/>
          </a:xfrm>
          <a:prstGeom prst="rect">
            <a:avLst/>
          </a:prstGeom>
        </p:spPr>
      </p:pic>
    </p:spTree>
    <p:extLst>
      <p:ext uri="{BB962C8B-B14F-4D97-AF65-F5344CB8AC3E}">
        <p14:creationId xmlns:p14="http://schemas.microsoft.com/office/powerpoint/2010/main" val="73996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D159E6-8D5F-40CA-9EC5-554E6B8F1C44}"/>
              </a:ext>
            </a:extLst>
          </p:cNvPr>
          <p:cNvSpPr>
            <a:spLocks noGrp="1"/>
          </p:cNvSpPr>
          <p:nvPr>
            <p:ph idx="1"/>
          </p:nvPr>
        </p:nvSpPr>
        <p:spPr>
          <a:xfrm>
            <a:off x="549965" y="2646120"/>
            <a:ext cx="11092069" cy="3713922"/>
          </a:xfrm>
        </p:spPr>
        <p:txBody>
          <a:bodyPr>
            <a:noAutofit/>
          </a:bodyPr>
          <a:lstStyle/>
          <a:p>
            <a:pPr marL="0" indent="0">
              <a:buNone/>
            </a:pP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GB" sz="20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itle 4">
            <a:extLst>
              <a:ext uri="{FF2B5EF4-FFF2-40B4-BE49-F238E27FC236}">
                <a16:creationId xmlns:a16="http://schemas.microsoft.com/office/drawing/2014/main" id="{AB2717E7-4C3F-16E7-9E94-49070F6989C5}"/>
              </a:ext>
            </a:extLst>
          </p:cNvPr>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Group exercise – George Walcott scenario</a:t>
            </a:r>
          </a:p>
        </p:txBody>
      </p:sp>
      <p:pic>
        <p:nvPicPr>
          <p:cNvPr id="7" name="Picture 6" descr="A person swinging a bat&#10;&#10;Description automatically generated">
            <a:extLst>
              <a:ext uri="{FF2B5EF4-FFF2-40B4-BE49-F238E27FC236}">
                <a16:creationId xmlns:a16="http://schemas.microsoft.com/office/drawing/2014/main" id="{BEC951A0-CD01-4A18-EE13-ADBDDEBEFFB6}"/>
              </a:ext>
            </a:extLst>
          </p:cNvPr>
          <p:cNvPicPr>
            <a:picLocks noChangeAspect="1"/>
          </p:cNvPicPr>
          <p:nvPr/>
        </p:nvPicPr>
        <p:blipFill>
          <a:blip r:embed="rId2"/>
          <a:stretch>
            <a:fillRect/>
          </a:stretch>
        </p:blipFill>
        <p:spPr>
          <a:xfrm>
            <a:off x="549965" y="2381664"/>
            <a:ext cx="2609850" cy="3562350"/>
          </a:xfrm>
          <a:prstGeom prst="rect">
            <a:avLst/>
          </a:prstGeom>
        </p:spPr>
      </p:pic>
      <p:sp>
        <p:nvSpPr>
          <p:cNvPr id="2" name="TextBox 1">
            <a:extLst>
              <a:ext uri="{FF2B5EF4-FFF2-40B4-BE49-F238E27FC236}">
                <a16:creationId xmlns:a16="http://schemas.microsoft.com/office/drawing/2014/main" id="{E0F717EA-2CC8-459E-8CAC-5950DBA48FBF}"/>
              </a:ext>
            </a:extLst>
          </p:cNvPr>
          <p:cNvSpPr txBox="1"/>
          <p:nvPr/>
        </p:nvSpPr>
        <p:spPr>
          <a:xfrm>
            <a:off x="3920225" y="2381664"/>
            <a:ext cx="7190798" cy="2677656"/>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Please read through the scenario and pull out the key things you think are relevant to a risk assessment. What would you take into account? We acknowledge there are going to be lots of other factors, this is just an exercise. </a:t>
            </a:r>
          </a:p>
        </p:txBody>
      </p:sp>
    </p:spTree>
    <p:extLst>
      <p:ext uri="{BB962C8B-B14F-4D97-AF65-F5344CB8AC3E}">
        <p14:creationId xmlns:p14="http://schemas.microsoft.com/office/powerpoint/2010/main" val="28369676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TotalTime>
  <Words>1767</Words>
  <Application>Microsoft Office PowerPoint</Application>
  <PresentationFormat>Widescreen</PresentationFormat>
  <Paragraphs>117</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Unicode MS</vt:lpstr>
      <vt:lpstr>Calibri</vt:lpstr>
      <vt:lpstr>Century Gothic</vt:lpstr>
      <vt:lpstr>Courier New</vt:lpstr>
      <vt:lpstr>Symbol</vt:lpstr>
      <vt:lpstr>Wingdings 3</vt:lpstr>
      <vt:lpstr>Ion Boardroom</vt:lpstr>
      <vt:lpstr>RISK: Assessment Enablement Management</vt:lpstr>
      <vt:lpstr>Agenda</vt:lpstr>
      <vt:lpstr>Risky decisions you have made</vt:lpstr>
      <vt:lpstr>What is a risk assessment and why do them?</vt:lpstr>
      <vt:lpstr>Avoiding the protective imperative</vt:lpstr>
      <vt:lpstr>  Discussion</vt:lpstr>
      <vt:lpstr>  A brief run through the new risk assessment tool…</vt:lpstr>
      <vt:lpstr>  </vt:lpstr>
      <vt:lpstr>Group exercise – George Walcott scenario</vt:lpstr>
      <vt:lpstr>  Risk Enablement in Bradford ASC</vt:lpstr>
      <vt:lpstr>  </vt:lpstr>
      <vt:lpstr>Key principles in risk enablement </vt:lpstr>
      <vt:lpstr>Key principles in risk enablement </vt:lpstr>
      <vt:lpstr>Key principles in risk enablement </vt:lpstr>
      <vt:lpstr> A capacitous person rejecting all offers of risk management</vt:lpstr>
      <vt:lpstr>The door is always open</vt:lpstr>
      <vt:lpstr>Risk Enablement Panel process</vt:lpstr>
      <vt:lpstr>REP process</vt:lpstr>
      <vt:lpstr>Any questions or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marriage and social media – it’s all about consent</dc:title>
  <dc:creator>Ian Burgess</dc:creator>
  <cp:lastModifiedBy>Ian Burgess</cp:lastModifiedBy>
  <cp:revision>112</cp:revision>
  <dcterms:created xsi:type="dcterms:W3CDTF">2019-06-24T08:22:19Z</dcterms:created>
  <dcterms:modified xsi:type="dcterms:W3CDTF">2024-12-05T10:18:59Z</dcterms:modified>
</cp:coreProperties>
</file>