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75" r:id="rId3"/>
    <p:sldId id="260" r:id="rId4"/>
    <p:sldId id="294" r:id="rId5"/>
    <p:sldId id="301" r:id="rId6"/>
    <p:sldId id="302" r:id="rId7"/>
    <p:sldId id="289" r:id="rId8"/>
    <p:sldId id="273" r:id="rId9"/>
    <p:sldId id="291" r:id="rId10"/>
    <p:sldId id="271" r:id="rId11"/>
    <p:sldId id="281" r:id="rId12"/>
    <p:sldId id="306" r:id="rId13"/>
    <p:sldId id="258" r:id="rId14"/>
    <p:sldId id="274" r:id="rId15"/>
    <p:sldId id="276" r:id="rId16"/>
    <p:sldId id="278" r:id="rId17"/>
    <p:sldId id="297" r:id="rId18"/>
    <p:sldId id="279" r:id="rId19"/>
    <p:sldId id="298" r:id="rId20"/>
    <p:sldId id="305" r:id="rId21"/>
    <p:sldId id="308" r:id="rId22"/>
    <p:sldId id="280" r:id="rId23"/>
    <p:sldId id="299" r:id="rId24"/>
    <p:sldId id="300" r:id="rId25"/>
    <p:sldId id="304" r:id="rId26"/>
    <p:sldId id="290" r:id="rId27"/>
    <p:sldId id="288" r:id="rId28"/>
    <p:sldId id="303" r:id="rId29"/>
    <p:sldId id="307"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C359C-9554-6F4A-A14A-34312235DC1D}" v="7" dt="2025-06-17T15:52:37.611"/>
    <p1510:client id="{DE711E08-AD56-4E4E-95C1-105B687168F4}" v="3" dt="2025-06-18T13:13:28.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28" autoAdjust="0"/>
    <p:restoredTop sz="94660"/>
  </p:normalViewPr>
  <p:slideViewPr>
    <p:cSldViewPr snapToGrid="0">
      <p:cViewPr varScale="1">
        <p:scale>
          <a:sx n="102" d="100"/>
          <a:sy n="102" d="100"/>
        </p:scale>
        <p:origin x="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6D140-6951-43B3-968F-A79267B0FD68}" type="datetimeFigureOut">
              <a:rPr lang="en-GB" smtClean="0"/>
              <a:t>25/06/2025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CB53D-E7B3-4C12-8B01-C01720401D85}" type="slidenum">
              <a:rPr lang="en-GB" smtClean="0"/>
              <a:t>‹#›</a:t>
            </a:fld>
            <a:endParaRPr lang="en-GB"/>
          </a:p>
        </p:txBody>
      </p:sp>
    </p:spTree>
    <p:extLst>
      <p:ext uri="{BB962C8B-B14F-4D97-AF65-F5344CB8AC3E}">
        <p14:creationId xmlns:p14="http://schemas.microsoft.com/office/powerpoint/2010/main" val="315603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6CB53D-E7B3-4C12-8B01-C01720401D85}" type="slidenum">
              <a:rPr lang="en-GB" smtClean="0"/>
              <a:t>14</a:t>
            </a:fld>
            <a:endParaRPr lang="en-GB"/>
          </a:p>
        </p:txBody>
      </p:sp>
    </p:spTree>
    <p:extLst>
      <p:ext uri="{BB962C8B-B14F-4D97-AF65-F5344CB8AC3E}">
        <p14:creationId xmlns:p14="http://schemas.microsoft.com/office/powerpoint/2010/main" val="300803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great first step is to understand our own identity and bias. This will help us to ‘check ourselves’ regularly.</a:t>
            </a:r>
          </a:p>
          <a:p>
            <a:endParaRPr lang="en-GB"/>
          </a:p>
        </p:txBody>
      </p:sp>
      <p:sp>
        <p:nvSpPr>
          <p:cNvPr id="4" name="Slide Number Placeholder 3"/>
          <p:cNvSpPr>
            <a:spLocks noGrp="1"/>
          </p:cNvSpPr>
          <p:nvPr>
            <p:ph type="sldNum" sz="quarter" idx="5"/>
          </p:nvPr>
        </p:nvSpPr>
        <p:spPr/>
        <p:txBody>
          <a:bodyPr/>
          <a:lstStyle/>
          <a:p>
            <a:fld id="{D86CB53D-E7B3-4C12-8B01-C01720401D85}" type="slidenum">
              <a:rPr lang="en-GB" smtClean="0"/>
              <a:t>15</a:t>
            </a:fld>
            <a:endParaRPr lang="en-GB"/>
          </a:p>
        </p:txBody>
      </p:sp>
    </p:spTree>
    <p:extLst>
      <p:ext uri="{BB962C8B-B14F-4D97-AF65-F5344CB8AC3E}">
        <p14:creationId xmlns:p14="http://schemas.microsoft.com/office/powerpoint/2010/main" val="284229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Equality vs Equity</a:t>
            </a:r>
          </a:p>
          <a:p>
            <a:r>
              <a:rPr lang="en-GB" dirty="0"/>
              <a:t>Systemic Barriers</a:t>
            </a:r>
          </a:p>
          <a:p>
            <a:r>
              <a:rPr lang="en-GB" dirty="0"/>
              <a:t>Privilege and Perspective</a:t>
            </a:r>
          </a:p>
          <a:p>
            <a:r>
              <a:rPr lang="en-GB" dirty="0"/>
              <a:t>Inclusive practice</a:t>
            </a:r>
          </a:p>
        </p:txBody>
      </p:sp>
      <p:sp>
        <p:nvSpPr>
          <p:cNvPr id="4" name="Slide Number Placeholder 3"/>
          <p:cNvSpPr>
            <a:spLocks noGrp="1"/>
          </p:cNvSpPr>
          <p:nvPr>
            <p:ph type="sldNum" sz="quarter" idx="5"/>
          </p:nvPr>
        </p:nvSpPr>
        <p:spPr/>
        <p:txBody>
          <a:bodyPr/>
          <a:lstStyle/>
          <a:p>
            <a:fld id="{D86CB53D-E7B3-4C12-8B01-C01720401D85}" type="slidenum">
              <a:rPr lang="en-GB" smtClean="0"/>
              <a:t>20</a:t>
            </a:fld>
            <a:endParaRPr lang="en-GB"/>
          </a:p>
        </p:txBody>
      </p:sp>
    </p:spTree>
    <p:extLst>
      <p:ext uri="{BB962C8B-B14F-4D97-AF65-F5344CB8AC3E}">
        <p14:creationId xmlns:p14="http://schemas.microsoft.com/office/powerpoint/2010/main" val="231655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inclusive benefits everyone!!!!!</a:t>
            </a:r>
          </a:p>
          <a:p>
            <a:endParaRPr lang="en-GB" dirty="0"/>
          </a:p>
        </p:txBody>
      </p:sp>
      <p:sp>
        <p:nvSpPr>
          <p:cNvPr id="4" name="Slide Number Placeholder 3"/>
          <p:cNvSpPr>
            <a:spLocks noGrp="1"/>
          </p:cNvSpPr>
          <p:nvPr>
            <p:ph type="sldNum" sz="quarter" idx="5"/>
          </p:nvPr>
        </p:nvSpPr>
        <p:spPr/>
        <p:txBody>
          <a:bodyPr/>
          <a:lstStyle/>
          <a:p>
            <a:fld id="{D86CB53D-E7B3-4C12-8B01-C01720401D85}" type="slidenum">
              <a:rPr lang="en-GB" smtClean="0"/>
              <a:t>27</a:t>
            </a:fld>
            <a:endParaRPr lang="en-GB"/>
          </a:p>
        </p:txBody>
      </p:sp>
    </p:spTree>
    <p:extLst>
      <p:ext uri="{BB962C8B-B14F-4D97-AF65-F5344CB8AC3E}">
        <p14:creationId xmlns:p14="http://schemas.microsoft.com/office/powerpoint/2010/main" val="68939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2CD3-9669-D8C1-7BD3-FC1EAFB872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B85DE5-DE6D-92C3-3913-9FF42952FA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A68AC2-B3BA-1EF0-EC89-0E37D23598F2}"/>
              </a:ext>
            </a:extLst>
          </p:cNvPr>
          <p:cNvSpPr>
            <a:spLocks noGrp="1"/>
          </p:cNvSpPr>
          <p:nvPr>
            <p:ph type="dt" sz="half" idx="10"/>
          </p:nvPr>
        </p:nvSpPr>
        <p:spPr/>
        <p:txBody>
          <a:bodyPr/>
          <a:lstStyle/>
          <a:p>
            <a:fld id="{7472DDD9-9FA1-42D3-901F-AAA7D82797C7}" type="datetimeFigureOut">
              <a:rPr lang="en-GB" smtClean="0"/>
              <a:t>25/06/2025</a:t>
            </a:fld>
            <a:endParaRPr lang="en-GB"/>
          </a:p>
        </p:txBody>
      </p:sp>
      <p:sp>
        <p:nvSpPr>
          <p:cNvPr id="5" name="Footer Placeholder 4">
            <a:extLst>
              <a:ext uri="{FF2B5EF4-FFF2-40B4-BE49-F238E27FC236}">
                <a16:creationId xmlns:a16="http://schemas.microsoft.com/office/drawing/2014/main" id="{749B30B0-7D18-F005-AF0A-D7211B860E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C185C0-1C2B-EF5F-BBD2-9BC25144CA72}"/>
              </a:ext>
            </a:extLst>
          </p:cNvPr>
          <p:cNvSpPr>
            <a:spLocks noGrp="1"/>
          </p:cNvSpPr>
          <p:nvPr>
            <p:ph type="sldNum" sz="quarter" idx="12"/>
          </p:nvPr>
        </p:nvSpPr>
        <p:spPr/>
        <p:txBody>
          <a:bodyPr/>
          <a:lstStyle/>
          <a:p>
            <a:fld id="{39A4BC99-DFD6-4643-AC92-167A43831B68}" type="slidenum">
              <a:rPr lang="en-GB" smtClean="0"/>
              <a:t>‹#›</a:t>
            </a:fld>
            <a:endParaRPr lang="en-GB"/>
          </a:p>
        </p:txBody>
      </p:sp>
    </p:spTree>
    <p:extLst>
      <p:ext uri="{BB962C8B-B14F-4D97-AF65-F5344CB8AC3E}">
        <p14:creationId xmlns:p14="http://schemas.microsoft.com/office/powerpoint/2010/main" val="107192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DF7F9-38CD-3047-A2BC-EF5E02BA89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B11742-B959-ED0B-AA7A-95642044F4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B4D7A-3D46-9E37-FF39-A41432EE91DA}"/>
              </a:ext>
            </a:extLst>
          </p:cNvPr>
          <p:cNvSpPr>
            <a:spLocks noGrp="1"/>
          </p:cNvSpPr>
          <p:nvPr>
            <p:ph type="dt" sz="half" idx="10"/>
          </p:nvPr>
        </p:nvSpPr>
        <p:spPr/>
        <p:txBody>
          <a:bodyPr/>
          <a:lstStyle/>
          <a:p>
            <a:fld id="{7472DDD9-9FA1-42D3-901F-AAA7D82797C7}" type="datetimeFigureOut">
              <a:rPr lang="en-GB" smtClean="0"/>
              <a:t>25/06/2025</a:t>
            </a:fld>
            <a:endParaRPr lang="en-GB"/>
          </a:p>
        </p:txBody>
      </p:sp>
      <p:sp>
        <p:nvSpPr>
          <p:cNvPr id="5" name="Footer Placeholder 4">
            <a:extLst>
              <a:ext uri="{FF2B5EF4-FFF2-40B4-BE49-F238E27FC236}">
                <a16:creationId xmlns:a16="http://schemas.microsoft.com/office/drawing/2014/main" id="{49FA19BC-AADE-16DC-91B9-C18B215B64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7DB8D-6CA6-614A-966F-49AF3CC48DCB}"/>
              </a:ext>
            </a:extLst>
          </p:cNvPr>
          <p:cNvSpPr>
            <a:spLocks noGrp="1"/>
          </p:cNvSpPr>
          <p:nvPr>
            <p:ph type="sldNum" sz="quarter" idx="12"/>
          </p:nvPr>
        </p:nvSpPr>
        <p:spPr/>
        <p:txBody>
          <a:bodyPr/>
          <a:lstStyle/>
          <a:p>
            <a:fld id="{39A4BC99-DFD6-4643-AC92-167A43831B68}" type="slidenum">
              <a:rPr lang="en-GB" smtClean="0"/>
              <a:t>‹#›</a:t>
            </a:fld>
            <a:endParaRPr lang="en-GB"/>
          </a:p>
        </p:txBody>
      </p:sp>
    </p:spTree>
    <p:extLst>
      <p:ext uri="{BB962C8B-B14F-4D97-AF65-F5344CB8AC3E}">
        <p14:creationId xmlns:p14="http://schemas.microsoft.com/office/powerpoint/2010/main" val="220093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E60A7-9AAC-A2C6-2CE2-2476CCC0D2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91F817-FBA0-25FF-595E-DF03A3BED8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CB3998-05C6-1A99-4F7F-88E6B89B13D8}"/>
              </a:ext>
            </a:extLst>
          </p:cNvPr>
          <p:cNvSpPr>
            <a:spLocks noGrp="1"/>
          </p:cNvSpPr>
          <p:nvPr>
            <p:ph type="dt" sz="half" idx="10"/>
          </p:nvPr>
        </p:nvSpPr>
        <p:spPr/>
        <p:txBody>
          <a:bodyPr/>
          <a:lstStyle/>
          <a:p>
            <a:fld id="{7472DDD9-9FA1-42D3-901F-AAA7D82797C7}" type="datetimeFigureOut">
              <a:rPr lang="en-GB" smtClean="0"/>
              <a:t>25/06/2025</a:t>
            </a:fld>
            <a:endParaRPr lang="en-GB"/>
          </a:p>
        </p:txBody>
      </p:sp>
      <p:sp>
        <p:nvSpPr>
          <p:cNvPr id="5" name="Footer Placeholder 4">
            <a:extLst>
              <a:ext uri="{FF2B5EF4-FFF2-40B4-BE49-F238E27FC236}">
                <a16:creationId xmlns:a16="http://schemas.microsoft.com/office/drawing/2014/main" id="{01F21342-9B14-85DE-2947-25355D20C1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A75AB9-33FC-F8B6-5F2F-284F636FCC7F}"/>
              </a:ext>
            </a:extLst>
          </p:cNvPr>
          <p:cNvSpPr>
            <a:spLocks noGrp="1"/>
          </p:cNvSpPr>
          <p:nvPr>
            <p:ph type="sldNum" sz="quarter" idx="12"/>
          </p:nvPr>
        </p:nvSpPr>
        <p:spPr/>
        <p:txBody>
          <a:bodyPr/>
          <a:lstStyle/>
          <a:p>
            <a:fld id="{39A4BC99-DFD6-4643-AC92-167A43831B68}" type="slidenum">
              <a:rPr lang="en-GB" smtClean="0"/>
              <a:t>‹#›</a:t>
            </a:fld>
            <a:endParaRPr lang="en-GB"/>
          </a:p>
        </p:txBody>
      </p:sp>
    </p:spTree>
    <p:extLst>
      <p:ext uri="{BB962C8B-B14F-4D97-AF65-F5344CB8AC3E}">
        <p14:creationId xmlns:p14="http://schemas.microsoft.com/office/powerpoint/2010/main" val="31604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92A5-0EB9-5CE3-186F-44C30D0C66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7EA20A-B8A9-77D1-72FF-A63E011B17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81C3A8-F51D-4768-1F23-2680E0E70208}"/>
              </a:ext>
            </a:extLst>
          </p:cNvPr>
          <p:cNvSpPr>
            <a:spLocks noGrp="1"/>
          </p:cNvSpPr>
          <p:nvPr>
            <p:ph type="dt" sz="half" idx="10"/>
          </p:nvPr>
        </p:nvSpPr>
        <p:spPr/>
        <p:txBody>
          <a:bodyPr/>
          <a:lstStyle/>
          <a:p>
            <a:fld id="{7472DDD9-9FA1-42D3-901F-AAA7D82797C7}" type="datetimeFigureOut">
              <a:rPr lang="en-GB" smtClean="0"/>
              <a:t>25/06/2025</a:t>
            </a:fld>
            <a:endParaRPr lang="en-GB"/>
          </a:p>
        </p:txBody>
      </p:sp>
      <p:sp>
        <p:nvSpPr>
          <p:cNvPr id="5" name="Footer Placeholder 4">
            <a:extLst>
              <a:ext uri="{FF2B5EF4-FFF2-40B4-BE49-F238E27FC236}">
                <a16:creationId xmlns:a16="http://schemas.microsoft.com/office/drawing/2014/main" id="{025581B6-B5D0-85CD-7C82-6681D52DF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26516-D04F-07FE-8DE3-13F37D2CB6FE}"/>
              </a:ext>
            </a:extLst>
          </p:cNvPr>
          <p:cNvSpPr>
            <a:spLocks noGrp="1"/>
          </p:cNvSpPr>
          <p:nvPr>
            <p:ph type="sldNum" sz="quarter" idx="12"/>
          </p:nvPr>
        </p:nvSpPr>
        <p:spPr/>
        <p:txBody>
          <a:bodyPr/>
          <a:lstStyle/>
          <a:p>
            <a:fld id="{39A4BC99-DFD6-4643-AC92-167A43831B68}" type="slidenum">
              <a:rPr lang="en-GB" smtClean="0"/>
              <a:t>‹#›</a:t>
            </a:fld>
            <a:endParaRPr lang="en-GB"/>
          </a:p>
        </p:txBody>
      </p:sp>
    </p:spTree>
    <p:extLst>
      <p:ext uri="{BB962C8B-B14F-4D97-AF65-F5344CB8AC3E}">
        <p14:creationId xmlns:p14="http://schemas.microsoft.com/office/powerpoint/2010/main" val="119400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7B94-37AD-9BA4-B710-BBAE1DF317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83AE90-CD62-7957-7B63-89CA55AC30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E50286-5B46-EF48-BACD-E4A27307210E}"/>
              </a:ext>
            </a:extLst>
          </p:cNvPr>
          <p:cNvSpPr>
            <a:spLocks noGrp="1"/>
          </p:cNvSpPr>
          <p:nvPr>
            <p:ph type="dt" sz="half" idx="10"/>
          </p:nvPr>
        </p:nvSpPr>
        <p:spPr/>
        <p:txBody>
          <a:bodyPr/>
          <a:lstStyle/>
          <a:p>
            <a:fld id="{7472DDD9-9FA1-42D3-901F-AAA7D82797C7}" type="datetimeFigureOut">
              <a:rPr lang="en-GB" smtClean="0"/>
              <a:t>25/06/2025</a:t>
            </a:fld>
            <a:endParaRPr lang="en-GB"/>
          </a:p>
        </p:txBody>
      </p:sp>
      <p:sp>
        <p:nvSpPr>
          <p:cNvPr id="5" name="Footer Placeholder 4">
            <a:extLst>
              <a:ext uri="{FF2B5EF4-FFF2-40B4-BE49-F238E27FC236}">
                <a16:creationId xmlns:a16="http://schemas.microsoft.com/office/drawing/2014/main" id="{6D11EDA4-8A76-3EC3-525F-DD7F10414D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4270C3-3CD3-2093-E741-C53CC3999505}"/>
              </a:ext>
            </a:extLst>
          </p:cNvPr>
          <p:cNvSpPr>
            <a:spLocks noGrp="1"/>
          </p:cNvSpPr>
          <p:nvPr>
            <p:ph type="sldNum" sz="quarter" idx="12"/>
          </p:nvPr>
        </p:nvSpPr>
        <p:spPr/>
        <p:txBody>
          <a:bodyPr/>
          <a:lstStyle/>
          <a:p>
            <a:fld id="{39A4BC99-DFD6-4643-AC92-167A43831B68}" type="slidenum">
              <a:rPr lang="en-GB" smtClean="0"/>
              <a:t>‹#›</a:t>
            </a:fld>
            <a:endParaRPr lang="en-GB"/>
          </a:p>
        </p:txBody>
      </p:sp>
    </p:spTree>
    <p:extLst>
      <p:ext uri="{BB962C8B-B14F-4D97-AF65-F5344CB8AC3E}">
        <p14:creationId xmlns:p14="http://schemas.microsoft.com/office/powerpoint/2010/main" val="106208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A595-057E-3F54-E714-ED679F7A4F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25622-F55C-24C8-ABF0-9256B0C1FD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CCC9C6-423E-EF4C-1626-06AC96214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4E2467-F960-339C-C418-A69C68DD3430}"/>
              </a:ext>
            </a:extLst>
          </p:cNvPr>
          <p:cNvSpPr>
            <a:spLocks noGrp="1"/>
          </p:cNvSpPr>
          <p:nvPr>
            <p:ph type="dt" sz="half" idx="10"/>
          </p:nvPr>
        </p:nvSpPr>
        <p:spPr/>
        <p:txBody>
          <a:bodyPr/>
          <a:lstStyle/>
          <a:p>
            <a:fld id="{7472DDD9-9FA1-42D3-901F-AAA7D82797C7}" type="datetimeFigureOut">
              <a:rPr lang="en-GB" smtClean="0"/>
              <a:t>25/06/2025</a:t>
            </a:fld>
            <a:endParaRPr lang="en-GB"/>
          </a:p>
        </p:txBody>
      </p:sp>
      <p:sp>
        <p:nvSpPr>
          <p:cNvPr id="6" name="Footer Placeholder 5">
            <a:extLst>
              <a:ext uri="{FF2B5EF4-FFF2-40B4-BE49-F238E27FC236}">
                <a16:creationId xmlns:a16="http://schemas.microsoft.com/office/drawing/2014/main" id="{8B5C4D3C-2910-3E79-DA90-6C0D3DD820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CEB2FC-5494-E297-71B1-3363DDF75045}"/>
              </a:ext>
            </a:extLst>
          </p:cNvPr>
          <p:cNvSpPr>
            <a:spLocks noGrp="1"/>
          </p:cNvSpPr>
          <p:nvPr>
            <p:ph type="sldNum" sz="quarter" idx="12"/>
          </p:nvPr>
        </p:nvSpPr>
        <p:spPr/>
        <p:txBody>
          <a:bodyPr/>
          <a:lstStyle/>
          <a:p>
            <a:fld id="{39A4BC99-DFD6-4643-AC92-167A43831B68}" type="slidenum">
              <a:rPr lang="en-GB" smtClean="0"/>
              <a:t>‹#›</a:t>
            </a:fld>
            <a:endParaRPr lang="en-GB"/>
          </a:p>
        </p:txBody>
      </p:sp>
    </p:spTree>
    <p:extLst>
      <p:ext uri="{BB962C8B-B14F-4D97-AF65-F5344CB8AC3E}">
        <p14:creationId xmlns:p14="http://schemas.microsoft.com/office/powerpoint/2010/main" val="90285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E900-31A3-CC50-F90E-C61A3A9E66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1AD105-A5F5-DE5D-74CA-5D52840F78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D57761-DC98-45B6-11E8-194A829E86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D0FD95-7CF6-D328-FE60-A9BA59264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4321E5-44D7-6397-4FF0-9E6C16E8B4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C24096-62E9-CF16-0FAA-F329213E4FC1}"/>
              </a:ext>
            </a:extLst>
          </p:cNvPr>
          <p:cNvSpPr>
            <a:spLocks noGrp="1"/>
          </p:cNvSpPr>
          <p:nvPr>
            <p:ph type="dt" sz="half" idx="10"/>
          </p:nvPr>
        </p:nvSpPr>
        <p:spPr/>
        <p:txBody>
          <a:bodyPr/>
          <a:lstStyle/>
          <a:p>
            <a:fld id="{7472DDD9-9FA1-42D3-901F-AAA7D82797C7}" type="datetimeFigureOut">
              <a:rPr lang="en-GB" smtClean="0"/>
              <a:t>25/06/2025</a:t>
            </a:fld>
            <a:endParaRPr lang="en-GB"/>
          </a:p>
        </p:txBody>
      </p:sp>
      <p:sp>
        <p:nvSpPr>
          <p:cNvPr id="8" name="Footer Placeholder 7">
            <a:extLst>
              <a:ext uri="{FF2B5EF4-FFF2-40B4-BE49-F238E27FC236}">
                <a16:creationId xmlns:a16="http://schemas.microsoft.com/office/drawing/2014/main" id="{595951FC-222F-9AF3-1A38-0241CE1993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97DC68-4AEB-4EE8-CAA4-E86E70DD50C6}"/>
              </a:ext>
            </a:extLst>
          </p:cNvPr>
          <p:cNvSpPr>
            <a:spLocks noGrp="1"/>
          </p:cNvSpPr>
          <p:nvPr>
            <p:ph type="sldNum" sz="quarter" idx="12"/>
          </p:nvPr>
        </p:nvSpPr>
        <p:spPr/>
        <p:txBody>
          <a:bodyPr/>
          <a:lstStyle/>
          <a:p>
            <a:fld id="{39A4BC99-DFD6-4643-AC92-167A43831B68}" type="slidenum">
              <a:rPr lang="en-GB" smtClean="0"/>
              <a:t>‹#›</a:t>
            </a:fld>
            <a:endParaRPr lang="en-GB"/>
          </a:p>
        </p:txBody>
      </p:sp>
    </p:spTree>
    <p:extLst>
      <p:ext uri="{BB962C8B-B14F-4D97-AF65-F5344CB8AC3E}">
        <p14:creationId xmlns:p14="http://schemas.microsoft.com/office/powerpoint/2010/main" val="81091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5E63-60AB-51D5-39B8-6C14C77D9C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19EC12-074E-10ED-5079-D67EFA26CEF5}"/>
              </a:ext>
            </a:extLst>
          </p:cNvPr>
          <p:cNvSpPr>
            <a:spLocks noGrp="1"/>
          </p:cNvSpPr>
          <p:nvPr>
            <p:ph type="dt" sz="half" idx="10"/>
          </p:nvPr>
        </p:nvSpPr>
        <p:spPr/>
        <p:txBody>
          <a:bodyPr/>
          <a:lstStyle/>
          <a:p>
            <a:fld id="{7472DDD9-9FA1-42D3-901F-AAA7D82797C7}" type="datetimeFigureOut">
              <a:rPr lang="en-GB" smtClean="0"/>
              <a:t>25/06/2025</a:t>
            </a:fld>
            <a:endParaRPr lang="en-GB"/>
          </a:p>
        </p:txBody>
      </p:sp>
      <p:sp>
        <p:nvSpPr>
          <p:cNvPr id="4" name="Footer Placeholder 3">
            <a:extLst>
              <a:ext uri="{FF2B5EF4-FFF2-40B4-BE49-F238E27FC236}">
                <a16:creationId xmlns:a16="http://schemas.microsoft.com/office/drawing/2014/main" id="{15181668-44A2-DA7A-DD51-FA5C60C9C4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000BC6-82B4-8CEA-6767-2D21BDDCB967}"/>
              </a:ext>
            </a:extLst>
          </p:cNvPr>
          <p:cNvSpPr>
            <a:spLocks noGrp="1"/>
          </p:cNvSpPr>
          <p:nvPr>
            <p:ph type="sldNum" sz="quarter" idx="12"/>
          </p:nvPr>
        </p:nvSpPr>
        <p:spPr/>
        <p:txBody>
          <a:bodyPr/>
          <a:lstStyle/>
          <a:p>
            <a:fld id="{39A4BC99-DFD6-4643-AC92-167A43831B68}" type="slidenum">
              <a:rPr lang="en-GB" smtClean="0"/>
              <a:t>‹#›</a:t>
            </a:fld>
            <a:endParaRPr lang="en-GB"/>
          </a:p>
        </p:txBody>
      </p:sp>
    </p:spTree>
    <p:extLst>
      <p:ext uri="{BB962C8B-B14F-4D97-AF65-F5344CB8AC3E}">
        <p14:creationId xmlns:p14="http://schemas.microsoft.com/office/powerpoint/2010/main" val="10454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17499-C46D-C5B6-3AA7-7198959F71DC}"/>
              </a:ext>
            </a:extLst>
          </p:cNvPr>
          <p:cNvSpPr>
            <a:spLocks noGrp="1"/>
          </p:cNvSpPr>
          <p:nvPr>
            <p:ph type="dt" sz="half" idx="10"/>
          </p:nvPr>
        </p:nvSpPr>
        <p:spPr/>
        <p:txBody>
          <a:bodyPr/>
          <a:lstStyle/>
          <a:p>
            <a:fld id="{7472DDD9-9FA1-42D3-901F-AAA7D82797C7}" type="datetimeFigureOut">
              <a:rPr lang="en-GB" smtClean="0"/>
              <a:t>25/06/2025</a:t>
            </a:fld>
            <a:endParaRPr lang="en-GB"/>
          </a:p>
        </p:txBody>
      </p:sp>
      <p:sp>
        <p:nvSpPr>
          <p:cNvPr id="3" name="Footer Placeholder 2">
            <a:extLst>
              <a:ext uri="{FF2B5EF4-FFF2-40B4-BE49-F238E27FC236}">
                <a16:creationId xmlns:a16="http://schemas.microsoft.com/office/drawing/2014/main" id="{72C109B0-F4B8-B929-B894-98156D5C50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F682EB-7EBD-5EE4-A80E-405BFAF2418C}"/>
              </a:ext>
            </a:extLst>
          </p:cNvPr>
          <p:cNvSpPr>
            <a:spLocks noGrp="1"/>
          </p:cNvSpPr>
          <p:nvPr>
            <p:ph type="sldNum" sz="quarter" idx="12"/>
          </p:nvPr>
        </p:nvSpPr>
        <p:spPr/>
        <p:txBody>
          <a:bodyPr/>
          <a:lstStyle/>
          <a:p>
            <a:fld id="{39A4BC99-DFD6-4643-AC92-167A43831B68}" type="slidenum">
              <a:rPr lang="en-GB" smtClean="0"/>
              <a:t>‹#›</a:t>
            </a:fld>
            <a:endParaRPr lang="en-GB"/>
          </a:p>
        </p:txBody>
      </p:sp>
    </p:spTree>
    <p:extLst>
      <p:ext uri="{BB962C8B-B14F-4D97-AF65-F5344CB8AC3E}">
        <p14:creationId xmlns:p14="http://schemas.microsoft.com/office/powerpoint/2010/main" val="404901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716E-D0F6-B366-28DE-398D60A80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AEDF53-D648-89AC-7784-30824B887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F3CDC1-2172-5C92-A9F2-BAA8747A5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98850-C51B-790D-8019-5A3D0E55D5C8}"/>
              </a:ext>
            </a:extLst>
          </p:cNvPr>
          <p:cNvSpPr>
            <a:spLocks noGrp="1"/>
          </p:cNvSpPr>
          <p:nvPr>
            <p:ph type="dt" sz="half" idx="10"/>
          </p:nvPr>
        </p:nvSpPr>
        <p:spPr/>
        <p:txBody>
          <a:bodyPr/>
          <a:lstStyle/>
          <a:p>
            <a:fld id="{7472DDD9-9FA1-42D3-901F-AAA7D82797C7}" type="datetimeFigureOut">
              <a:rPr lang="en-GB" smtClean="0"/>
              <a:t>25/06/2025</a:t>
            </a:fld>
            <a:endParaRPr lang="en-GB"/>
          </a:p>
        </p:txBody>
      </p:sp>
      <p:sp>
        <p:nvSpPr>
          <p:cNvPr id="6" name="Footer Placeholder 5">
            <a:extLst>
              <a:ext uri="{FF2B5EF4-FFF2-40B4-BE49-F238E27FC236}">
                <a16:creationId xmlns:a16="http://schemas.microsoft.com/office/drawing/2014/main" id="{3D94DF6B-954A-1FB3-6557-6606C680B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DE2AA-C628-DEA3-D120-717BF7641605}"/>
              </a:ext>
            </a:extLst>
          </p:cNvPr>
          <p:cNvSpPr>
            <a:spLocks noGrp="1"/>
          </p:cNvSpPr>
          <p:nvPr>
            <p:ph type="sldNum" sz="quarter" idx="12"/>
          </p:nvPr>
        </p:nvSpPr>
        <p:spPr/>
        <p:txBody>
          <a:bodyPr/>
          <a:lstStyle/>
          <a:p>
            <a:fld id="{39A4BC99-DFD6-4643-AC92-167A43831B68}" type="slidenum">
              <a:rPr lang="en-GB" smtClean="0"/>
              <a:t>‹#›</a:t>
            </a:fld>
            <a:endParaRPr lang="en-GB"/>
          </a:p>
        </p:txBody>
      </p:sp>
    </p:spTree>
    <p:extLst>
      <p:ext uri="{BB962C8B-B14F-4D97-AF65-F5344CB8AC3E}">
        <p14:creationId xmlns:p14="http://schemas.microsoft.com/office/powerpoint/2010/main" val="229659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9579-1748-5670-F301-797DB28C7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3E67DB-5142-214A-05D3-4EF70F6E42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B674CF-0E3E-1C16-2F90-3D600E315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BC334-694D-26DF-2318-F9E74AABAFAD}"/>
              </a:ext>
            </a:extLst>
          </p:cNvPr>
          <p:cNvSpPr>
            <a:spLocks noGrp="1"/>
          </p:cNvSpPr>
          <p:nvPr>
            <p:ph type="dt" sz="half" idx="10"/>
          </p:nvPr>
        </p:nvSpPr>
        <p:spPr/>
        <p:txBody>
          <a:bodyPr/>
          <a:lstStyle/>
          <a:p>
            <a:fld id="{7472DDD9-9FA1-42D3-901F-AAA7D82797C7}" type="datetimeFigureOut">
              <a:rPr lang="en-GB" smtClean="0"/>
              <a:t>25/06/2025</a:t>
            </a:fld>
            <a:endParaRPr lang="en-GB"/>
          </a:p>
        </p:txBody>
      </p:sp>
      <p:sp>
        <p:nvSpPr>
          <p:cNvPr id="6" name="Footer Placeholder 5">
            <a:extLst>
              <a:ext uri="{FF2B5EF4-FFF2-40B4-BE49-F238E27FC236}">
                <a16:creationId xmlns:a16="http://schemas.microsoft.com/office/drawing/2014/main" id="{E8B311C2-2A36-4441-FB62-0D95655A2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24EAFF-5CD4-00DF-6AE7-113086F21C1D}"/>
              </a:ext>
            </a:extLst>
          </p:cNvPr>
          <p:cNvSpPr>
            <a:spLocks noGrp="1"/>
          </p:cNvSpPr>
          <p:nvPr>
            <p:ph type="sldNum" sz="quarter" idx="12"/>
          </p:nvPr>
        </p:nvSpPr>
        <p:spPr/>
        <p:txBody>
          <a:bodyPr/>
          <a:lstStyle/>
          <a:p>
            <a:fld id="{39A4BC99-DFD6-4643-AC92-167A43831B68}" type="slidenum">
              <a:rPr lang="en-GB" smtClean="0"/>
              <a:t>‹#›</a:t>
            </a:fld>
            <a:endParaRPr lang="en-GB"/>
          </a:p>
        </p:txBody>
      </p:sp>
    </p:spTree>
    <p:extLst>
      <p:ext uri="{BB962C8B-B14F-4D97-AF65-F5344CB8AC3E}">
        <p14:creationId xmlns:p14="http://schemas.microsoft.com/office/powerpoint/2010/main" val="34931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2F4C72-36F4-4F8A-9BC9-AD7464EEFA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CEFF22-F8D1-8779-660F-66B8FBA577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C5DA45-FBEB-3353-F7F3-B9475172A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72DDD9-9FA1-42D3-901F-AAA7D82797C7}" type="datetimeFigureOut">
              <a:rPr lang="en-GB" smtClean="0"/>
              <a:t>25/06/2025</a:t>
            </a:fld>
            <a:endParaRPr lang="en-GB"/>
          </a:p>
        </p:txBody>
      </p:sp>
      <p:sp>
        <p:nvSpPr>
          <p:cNvPr id="5" name="Footer Placeholder 4">
            <a:extLst>
              <a:ext uri="{FF2B5EF4-FFF2-40B4-BE49-F238E27FC236}">
                <a16:creationId xmlns:a16="http://schemas.microsoft.com/office/drawing/2014/main" id="{772B7A40-33B1-B073-39EB-8A295FB04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5C7B383-F3B8-0C60-D78E-F2FBD5DEBB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A4BC99-DFD6-4643-AC92-167A43831B68}" type="slidenum">
              <a:rPr lang="en-GB" smtClean="0"/>
              <a:t>‹#›</a:t>
            </a:fld>
            <a:endParaRPr lang="en-GB"/>
          </a:p>
        </p:txBody>
      </p:sp>
      <p:sp>
        <p:nvSpPr>
          <p:cNvPr id="17" name="TextBox 16">
            <a:extLst>
              <a:ext uri="{FF2B5EF4-FFF2-40B4-BE49-F238E27FC236}">
                <a16:creationId xmlns:a16="http://schemas.microsoft.com/office/drawing/2014/main" id="{8C51EF23-38B4-495A-17DD-E65D1E3CC763}"/>
              </a:ext>
            </a:extLst>
          </p:cNvPr>
          <p:cNvSpPr txBox="1"/>
          <p:nvPr>
            <p:extLst>
              <p:ext uri="{1162E1C5-73C7-4A58-AE30-91384D911F3F}">
                <p184:classification xmlns:p184="http://schemas.microsoft.com/office/powerpoint/2018/4/main" val="hdr"/>
              </p:ext>
            </p:extLst>
          </p:nvPr>
        </p:nvSpPr>
        <p:spPr>
          <a:xfrm>
            <a:off x="63500" y="63500"/>
            <a:ext cx="585788" cy="182880"/>
          </a:xfrm>
          <a:prstGeom prst="rect">
            <a:avLst/>
          </a:prstGeom>
        </p:spPr>
        <p:txBody>
          <a:bodyPr horzOverflow="overflow" lIns="0" tIns="0" rIns="0" bIns="0">
            <a:spAutoFit/>
          </a:bodyPr>
          <a:lstStyle/>
          <a:p>
            <a:pPr algn="l"/>
            <a:r>
              <a:rPr lang="en-US"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18" name="TextBox 17">
            <a:extLst>
              <a:ext uri="{FF2B5EF4-FFF2-40B4-BE49-F238E27FC236}">
                <a16:creationId xmlns:a16="http://schemas.microsoft.com/office/drawing/2014/main" id="{D60E107E-E47C-A323-8E2F-DA7A3DD84E72}"/>
              </a:ext>
            </a:extLst>
          </p:cNvPr>
          <p:cNvSpPr txBox="1"/>
          <p:nvPr>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US"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17872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bradfordforeveryone.co.uk/diversity-exchange/wp-content/uploads/2024/07/Data-Pack-Protected-Characteristics-and-disparitie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QXY5TyCUTlo?feature=oembed" TargetMode="Externa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ie.org.uk/strengths-based-approaches/guidance/" TargetMode="External"/><Relationship Id="rId7" Type="http://schemas.openxmlformats.org/officeDocument/2006/relationships/image" Target="../media/image1.png"/><Relationship Id="rId2" Type="http://schemas.openxmlformats.org/officeDocument/2006/relationships/hyperlink" Target="https://www.scie.org.uk/older-lgbtq-people-and-social-care/" TargetMode="External"/><Relationship Id="rId1" Type="http://schemas.openxmlformats.org/officeDocument/2006/relationships/slideLayout" Target="../slideLayouts/slideLayout2.xml"/><Relationship Id="rId6" Type="http://schemas.openxmlformats.org/officeDocument/2006/relationships/hyperlink" Target="https://bradfordforeveryone.co.uk/diversity-exchange/wp-content/uploads/2024/07/Data-Pack-Protected-Characteristics-and-disparities.pdf" TargetMode="External"/><Relationship Id="rId5" Type="http://schemas.openxmlformats.org/officeDocument/2006/relationships/hyperlink" Target="https://www.scie.org.uk/social-work/advice-best-practice/matching-interventions-and-people/" TargetMode="External"/><Relationship Id="rId4" Type="http://schemas.openxmlformats.org/officeDocument/2006/relationships/hyperlink" Target="https://www.scie.org.uk/social-work/advice-best-practice/meaningful-relationships-in-hybrid-worki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i_qnyS6Lids?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DC8A42-6304-2A01-D0E2-9775BBD47A81}"/>
              </a:ext>
            </a:extLst>
          </p:cNvPr>
          <p:cNvSpPr txBox="1"/>
          <p:nvPr/>
        </p:nvSpPr>
        <p:spPr>
          <a:xfrm>
            <a:off x="773408" y="992094"/>
            <a:ext cx="3616913" cy="2795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kern="1200">
                <a:solidFill>
                  <a:schemeClr val="tx1"/>
                </a:solidFill>
                <a:latin typeface="+mj-lt"/>
                <a:ea typeface="+mj-ea"/>
                <a:cs typeface="+mj-cs"/>
              </a:rPr>
              <a:t>Our Practice Model</a:t>
            </a:r>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30A8AA11-520B-2CC3-A285-552D1F88F948}"/>
              </a:ext>
            </a:extLst>
          </p:cNvPr>
          <p:cNvPicPr>
            <a:picLocks noChangeAspect="1"/>
          </p:cNvPicPr>
          <p:nvPr/>
        </p:nvPicPr>
        <p:blipFill>
          <a:blip r:embed="rId2"/>
          <a:stretch>
            <a:fillRect/>
          </a:stretch>
        </p:blipFill>
        <p:spPr>
          <a:xfrm>
            <a:off x="5895751" y="659590"/>
            <a:ext cx="5708649" cy="5508845"/>
          </a:xfrm>
          <a:prstGeom prst="rect">
            <a:avLst/>
          </a:prstGeom>
        </p:spPr>
      </p:pic>
    </p:spTree>
    <p:extLst>
      <p:ext uri="{BB962C8B-B14F-4D97-AF65-F5344CB8AC3E}">
        <p14:creationId xmlns:p14="http://schemas.microsoft.com/office/powerpoint/2010/main" val="285935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3D41-3759-7200-79DD-F81EE3A9863F}"/>
              </a:ext>
            </a:extLst>
          </p:cNvPr>
          <p:cNvSpPr>
            <a:spLocks noGrp="1"/>
          </p:cNvSpPr>
          <p:nvPr>
            <p:ph type="title"/>
          </p:nvPr>
        </p:nvSpPr>
        <p:spPr/>
        <p:txBody>
          <a:bodyPr/>
          <a:lstStyle/>
          <a:p>
            <a:r>
              <a:rPr lang="en-GB"/>
              <a:t>Some Statistics:</a:t>
            </a:r>
          </a:p>
        </p:txBody>
      </p:sp>
      <p:sp>
        <p:nvSpPr>
          <p:cNvPr id="3" name="Content Placeholder 2">
            <a:extLst>
              <a:ext uri="{FF2B5EF4-FFF2-40B4-BE49-F238E27FC236}">
                <a16:creationId xmlns:a16="http://schemas.microsoft.com/office/drawing/2014/main" id="{DDD01AC2-FCD2-5023-2734-E0163D7BA4ED}"/>
              </a:ext>
            </a:extLst>
          </p:cNvPr>
          <p:cNvSpPr>
            <a:spLocks noGrp="1"/>
          </p:cNvSpPr>
          <p:nvPr>
            <p:ph idx="1"/>
          </p:nvPr>
        </p:nvSpPr>
        <p:spPr>
          <a:xfrm>
            <a:off x="838200" y="1825625"/>
            <a:ext cx="9050518" cy="4190164"/>
          </a:xfrm>
        </p:spPr>
        <p:txBody>
          <a:bodyPr>
            <a:normAutofit fontScale="70000" lnSpcReduction="20000"/>
          </a:bodyPr>
          <a:lstStyle/>
          <a:p>
            <a:r>
              <a:rPr lang="en-GB"/>
              <a:t>76% of individuals from an ethnic minority background report experience bias in service delivery (Race Equality Foundation 2022)</a:t>
            </a:r>
          </a:p>
          <a:p>
            <a:r>
              <a:rPr lang="en-GB"/>
              <a:t>45% of individuals with a disability say that Social Workers underestimated their capabilities (SCOPE, 2023)</a:t>
            </a:r>
          </a:p>
          <a:p>
            <a:r>
              <a:rPr lang="en-GB"/>
              <a:t>It was reported in 2021 that South Asian elders face language barriers in dementia care. With only 12% of support plans translated into a language understood by the person (Urdu, Punjabi). (Bradford District ICB, 2021)</a:t>
            </a:r>
          </a:p>
          <a:p>
            <a:r>
              <a:rPr lang="en-GB"/>
              <a:t>Disabled Children in deprived Bradford areas wait 18 months longer for EHCP’s than affluent peers (BDC local offer report, 2023)</a:t>
            </a:r>
          </a:p>
          <a:p>
            <a:r>
              <a:rPr lang="en-GB"/>
              <a:t>Only 1 in 5 South Asian women with depression seek help due to stigma (Bradford Institute for health research, 2020)</a:t>
            </a:r>
          </a:p>
          <a:p>
            <a:r>
              <a:rPr lang="en-GB"/>
              <a:t>In 2012, the Leveson Inquiry concluded that press reporting on immigrants and ethnic minorities was often sensational and unbalanced and that there was a tendency within certain sections of the press to publish ‘prejudicial or pejorative references to race, as well as to religion, gender, sexual orientation or physical or mental illness or disability’ (Leveson, 2012</a:t>
            </a:r>
          </a:p>
          <a:p>
            <a:endParaRPr lang="en-GB"/>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169BC104-A157-695D-1C0D-33049A18073D}"/>
              </a:ext>
            </a:extLst>
          </p:cNvPr>
          <p:cNvPicPr>
            <a:picLocks noChangeAspect="1"/>
          </p:cNvPicPr>
          <p:nvPr/>
        </p:nvPicPr>
        <p:blipFill>
          <a:blip r:embed="rId2"/>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109450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2C3C-586E-D46F-C61D-6FF2969904F4}"/>
            </a:ext>
          </a:extLst>
        </p:cNvPr>
        <p:cNvGrpSpPr/>
        <p:nvPr/>
      </p:nvGrpSpPr>
      <p:grpSpPr>
        <a:xfrm>
          <a:off x="0" y="0"/>
          <a:ext cx="0" cy="0"/>
          <a:chOff x="0" y="0"/>
          <a:chExt cx="0" cy="0"/>
        </a:xfrm>
      </p:grpSpPr>
      <p:pic>
        <p:nvPicPr>
          <p:cNvPr id="4" name="Picture 3" descr="A diagram of different types of business&#10;&#10;Description automatically generated with medium confidence">
            <a:extLst>
              <a:ext uri="{FF2B5EF4-FFF2-40B4-BE49-F238E27FC236}">
                <a16:creationId xmlns:a16="http://schemas.microsoft.com/office/drawing/2014/main" id="{22D27719-E9EF-07C0-4847-10F94A76CF43}"/>
              </a:ext>
            </a:extLst>
          </p:cNvPr>
          <p:cNvPicPr>
            <a:picLocks noChangeAspect="1"/>
          </p:cNvPicPr>
          <p:nvPr/>
        </p:nvPicPr>
        <p:blipFill>
          <a:blip r:embed="rId2"/>
          <a:stretch>
            <a:fillRect/>
          </a:stretch>
        </p:blipFill>
        <p:spPr>
          <a:xfrm rot="955085">
            <a:off x="10038876" y="4029797"/>
            <a:ext cx="5773125" cy="5571066"/>
          </a:xfrm>
          <a:prstGeom prst="rect">
            <a:avLst/>
          </a:prstGeom>
        </p:spPr>
      </p:pic>
      <p:pic>
        <p:nvPicPr>
          <p:cNvPr id="8" name="Picture 7">
            <a:extLst>
              <a:ext uri="{FF2B5EF4-FFF2-40B4-BE49-F238E27FC236}">
                <a16:creationId xmlns:a16="http://schemas.microsoft.com/office/drawing/2014/main" id="{B8D6BB79-E841-E42B-63BD-360606A35911}"/>
              </a:ext>
            </a:extLst>
          </p:cNvPr>
          <p:cNvPicPr>
            <a:picLocks noChangeAspect="1"/>
          </p:cNvPicPr>
          <p:nvPr/>
        </p:nvPicPr>
        <p:blipFill>
          <a:blip r:embed="rId3"/>
          <a:stretch>
            <a:fillRect/>
          </a:stretch>
        </p:blipFill>
        <p:spPr>
          <a:xfrm>
            <a:off x="763428" y="130894"/>
            <a:ext cx="9280408" cy="6682932"/>
          </a:xfrm>
          <a:prstGeom prst="rect">
            <a:avLst/>
          </a:prstGeom>
        </p:spPr>
      </p:pic>
    </p:spTree>
    <p:extLst>
      <p:ext uri="{BB962C8B-B14F-4D97-AF65-F5344CB8AC3E}">
        <p14:creationId xmlns:p14="http://schemas.microsoft.com/office/powerpoint/2010/main" val="368881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B6DF-5633-4182-2FAA-CCE6A9CF9243}"/>
              </a:ext>
            </a:extLst>
          </p:cNvPr>
          <p:cNvSpPr>
            <a:spLocks noGrp="1"/>
          </p:cNvSpPr>
          <p:nvPr>
            <p:ph type="title"/>
          </p:nvPr>
        </p:nvSpPr>
        <p:spPr/>
        <p:txBody>
          <a:bodyPr/>
          <a:lstStyle/>
          <a:p>
            <a:r>
              <a:rPr lang="en-GB"/>
              <a:t>More statistics here:	</a:t>
            </a:r>
          </a:p>
        </p:txBody>
      </p:sp>
      <p:sp>
        <p:nvSpPr>
          <p:cNvPr id="3" name="Content Placeholder 2">
            <a:extLst>
              <a:ext uri="{FF2B5EF4-FFF2-40B4-BE49-F238E27FC236}">
                <a16:creationId xmlns:a16="http://schemas.microsoft.com/office/drawing/2014/main" id="{4C8D562F-ACAF-0B72-2536-E1E34E8196EC}"/>
              </a:ext>
            </a:extLst>
          </p:cNvPr>
          <p:cNvSpPr>
            <a:spLocks noGrp="1"/>
          </p:cNvSpPr>
          <p:nvPr>
            <p:ph idx="1"/>
          </p:nvPr>
        </p:nvSpPr>
        <p:spPr/>
        <p:txBody>
          <a:bodyPr/>
          <a:lstStyle/>
          <a:p>
            <a:r>
              <a:rPr lang="en-GB">
                <a:hlinkClick r:id="rId2"/>
              </a:rPr>
              <a:t>Data Pack Protected Characteristics Bradford</a:t>
            </a:r>
            <a:endParaRPr lang="en-GB"/>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75142F8F-C509-5C16-B9EC-E42BC663CF13}"/>
              </a:ext>
            </a:extLst>
          </p:cNvPr>
          <p:cNvPicPr>
            <a:picLocks noChangeAspect="1"/>
          </p:cNvPicPr>
          <p:nvPr/>
        </p:nvPicPr>
        <p:blipFill>
          <a:blip r:embed="rId3"/>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389895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different types of business&#10;&#10;Description automatically generated with medium confidence">
            <a:extLst>
              <a:ext uri="{FF2B5EF4-FFF2-40B4-BE49-F238E27FC236}">
                <a16:creationId xmlns:a16="http://schemas.microsoft.com/office/drawing/2014/main" id="{A5E29019-763C-A6C4-43ED-EDDB0FD32937}"/>
              </a:ext>
            </a:extLst>
          </p:cNvPr>
          <p:cNvPicPr>
            <a:picLocks noChangeAspect="1"/>
          </p:cNvPicPr>
          <p:nvPr/>
        </p:nvPicPr>
        <p:blipFill>
          <a:blip r:embed="rId2"/>
          <a:stretch>
            <a:fillRect/>
          </a:stretch>
        </p:blipFill>
        <p:spPr>
          <a:xfrm rot="4856379">
            <a:off x="-1732183" y="4702120"/>
            <a:ext cx="5773125" cy="5571066"/>
          </a:xfrm>
          <a:prstGeom prst="rect">
            <a:avLst/>
          </a:prstGeom>
        </p:spPr>
      </p:pic>
      <p:cxnSp>
        <p:nvCxnSpPr>
          <p:cNvPr id="5" name="Connector: Elbow 4">
            <a:extLst>
              <a:ext uri="{FF2B5EF4-FFF2-40B4-BE49-F238E27FC236}">
                <a16:creationId xmlns:a16="http://schemas.microsoft.com/office/drawing/2014/main" id="{D3772B0D-C0A9-BC37-98DC-796029646A1C}"/>
              </a:ext>
            </a:extLst>
          </p:cNvPr>
          <p:cNvCxnSpPr>
            <a:cxnSpLocks/>
          </p:cNvCxnSpPr>
          <p:nvPr/>
        </p:nvCxnSpPr>
        <p:spPr>
          <a:xfrm flipV="1">
            <a:off x="2048256" y="3129243"/>
            <a:ext cx="1844258" cy="1762797"/>
          </a:xfrm>
          <a:prstGeom prst="bentConnector3">
            <a:avLst>
              <a:gd name="adj1" fmla="val 50000"/>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id="{CED6E8CF-D361-E030-8E2C-83C821744306}"/>
              </a:ext>
            </a:extLst>
          </p:cNvPr>
          <p:cNvSpPr txBox="1"/>
          <p:nvPr/>
        </p:nvSpPr>
        <p:spPr>
          <a:xfrm>
            <a:off x="3892514" y="1851970"/>
            <a:ext cx="7315200" cy="3539430"/>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3200"/>
              <a:t>We take all practicable steps to make reasonable adjustments which enable supported decision making and inclusion, including culturally competent and anti-racist practice, recognising the strength of diversity and diverse approaches.</a:t>
            </a:r>
          </a:p>
        </p:txBody>
      </p:sp>
    </p:spTree>
    <p:extLst>
      <p:ext uri="{BB962C8B-B14F-4D97-AF65-F5344CB8AC3E}">
        <p14:creationId xmlns:p14="http://schemas.microsoft.com/office/powerpoint/2010/main" val="4293729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DB387-7DC1-5E76-842D-BA1504D3B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0717D-24D8-96D7-C288-1C3647CE59DB}"/>
              </a:ext>
            </a:extLst>
          </p:cNvPr>
          <p:cNvSpPr>
            <a:spLocks noGrp="1"/>
          </p:cNvSpPr>
          <p:nvPr>
            <p:ph type="title"/>
          </p:nvPr>
        </p:nvSpPr>
        <p:spPr>
          <a:xfrm>
            <a:off x="838200" y="2766218"/>
            <a:ext cx="10515600" cy="1325563"/>
          </a:xfrm>
        </p:spPr>
        <p:txBody>
          <a:bodyPr/>
          <a:lstStyle/>
          <a:p>
            <a:pPr algn="ctr"/>
            <a:r>
              <a:rPr lang="en-GB"/>
              <a:t>Let’s Break it Down</a:t>
            </a:r>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00519AE1-F2D2-E7A1-DAA6-64908985DC66}"/>
              </a:ext>
            </a:extLst>
          </p:cNvPr>
          <p:cNvPicPr>
            <a:picLocks noChangeAspect="1"/>
          </p:cNvPicPr>
          <p:nvPr/>
        </p:nvPicPr>
        <p:blipFill>
          <a:blip r:embed="rId3"/>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2462748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3942-C735-0501-5A49-6922161A132C}"/>
              </a:ext>
            </a:extLst>
          </p:cNvPr>
          <p:cNvSpPr>
            <a:spLocks noGrp="1"/>
          </p:cNvSpPr>
          <p:nvPr>
            <p:ph type="title"/>
          </p:nvPr>
        </p:nvSpPr>
        <p:spPr/>
        <p:txBody>
          <a:bodyPr/>
          <a:lstStyle/>
          <a:p>
            <a:r>
              <a:rPr lang="en-GB"/>
              <a:t>What do we mean by ‘Practical Steps’?</a:t>
            </a:r>
          </a:p>
        </p:txBody>
      </p:sp>
      <p:sp>
        <p:nvSpPr>
          <p:cNvPr id="3" name="Content Placeholder 2">
            <a:extLst>
              <a:ext uri="{FF2B5EF4-FFF2-40B4-BE49-F238E27FC236}">
                <a16:creationId xmlns:a16="http://schemas.microsoft.com/office/drawing/2014/main" id="{830913CF-0655-870F-04B3-826294936DBA}"/>
              </a:ext>
            </a:extLst>
          </p:cNvPr>
          <p:cNvSpPr>
            <a:spLocks noGrp="1"/>
          </p:cNvSpPr>
          <p:nvPr>
            <p:ph idx="1"/>
          </p:nvPr>
        </p:nvSpPr>
        <p:spPr/>
        <p:txBody>
          <a:bodyPr vert="horz" lIns="91440" tIns="45720" rIns="91440" bIns="45720" rtlCol="0" anchor="t">
            <a:normAutofit fontScale="62500" lnSpcReduction="20000"/>
          </a:bodyPr>
          <a:lstStyle/>
          <a:p>
            <a:r>
              <a:rPr lang="en-GB" sz="2400">
                <a:ea typeface="+mn-lt"/>
                <a:cs typeface="+mn-lt"/>
              </a:rPr>
              <a:t>Reflect on your own identity and bias.</a:t>
            </a:r>
          </a:p>
          <a:p>
            <a:r>
              <a:rPr lang="en-GB" sz="2400">
                <a:ea typeface="+mn-lt"/>
                <a:cs typeface="+mn-lt"/>
              </a:rPr>
              <a:t>Use inclusive and respectful language – ask the person how they identify, use people first or identity first language.</a:t>
            </a:r>
          </a:p>
          <a:p>
            <a:r>
              <a:rPr lang="en-GB" sz="2400">
                <a:ea typeface="+mn-lt"/>
                <a:cs typeface="+mn-lt"/>
              </a:rPr>
              <a:t>Understand the persons cultural contexts – ask about family structures, traditions, values, religion, or migration story. Don’t assume shared meaning – inquire gently about ‘family’ support.</a:t>
            </a:r>
          </a:p>
          <a:p>
            <a:r>
              <a:rPr lang="en-GB" sz="2400">
                <a:ea typeface="+mn-lt"/>
                <a:cs typeface="+mn-lt"/>
              </a:rPr>
              <a:t>Continue education on Diversity and Anti-Oppressive Practice – stay up to date on emerging issues. </a:t>
            </a:r>
          </a:p>
          <a:p>
            <a:r>
              <a:rPr lang="en-GB" sz="2400">
                <a:ea typeface="+mn-lt"/>
                <a:cs typeface="+mn-lt"/>
              </a:rPr>
              <a:t>Advocate for equity in systems – identify policies that disadvantage specific groups, speak up in meetings when bias or inequality appears – Equity Pauses!</a:t>
            </a:r>
          </a:p>
          <a:p>
            <a:r>
              <a:rPr lang="en-GB" sz="2400">
                <a:ea typeface="+mn-lt"/>
                <a:cs typeface="+mn-lt"/>
              </a:rPr>
              <a:t>Adapt Assessments and Interventions – Use culturally adapted tools where possible .</a:t>
            </a:r>
          </a:p>
          <a:p>
            <a:r>
              <a:rPr lang="en-GB" sz="2400">
                <a:ea typeface="+mn-lt"/>
                <a:cs typeface="+mn-lt"/>
              </a:rPr>
              <a:t>Validate non mental expressions of mental health e.g. somatic symptoms, spiritual concerns.</a:t>
            </a:r>
          </a:p>
          <a:p>
            <a:r>
              <a:rPr lang="en-GB" sz="2400">
                <a:ea typeface="+mn-lt"/>
                <a:cs typeface="+mn-lt"/>
              </a:rPr>
              <a:t>Build culturally safe relationships i.e. prioritise trust, respect and non-judgement listening.</a:t>
            </a:r>
          </a:p>
          <a:p>
            <a:r>
              <a:rPr lang="en-GB" sz="2400">
                <a:ea typeface="+mn-lt"/>
                <a:cs typeface="+mn-lt"/>
              </a:rPr>
              <a:t>Empower people by emphasizing their voice in decision making</a:t>
            </a:r>
          </a:p>
          <a:p>
            <a:r>
              <a:rPr lang="en-GB" sz="2400">
                <a:ea typeface="+mn-lt"/>
                <a:cs typeface="+mn-lt"/>
              </a:rPr>
              <a:t>Acknowledge when you don’t know something and ask respectfully.</a:t>
            </a:r>
          </a:p>
          <a:p>
            <a:r>
              <a:rPr lang="en-GB" sz="2400"/>
              <a:t>Create feedback loops, ask people and communities about ongoing feedback about how inclusive and </a:t>
            </a:r>
          </a:p>
          <a:p>
            <a:pPr marL="0" indent="0">
              <a:buNone/>
            </a:pPr>
            <a:r>
              <a:rPr lang="en-GB" sz="2400"/>
              <a:t>      respectful your practice feels. - bridge the gap with local resources</a:t>
            </a:r>
          </a:p>
          <a:p>
            <a:r>
              <a:rPr lang="en-GB" sz="2400"/>
              <a:t>Model and promote inclusion in your team - equity pauses!</a:t>
            </a:r>
          </a:p>
          <a:p>
            <a:endParaRPr lang="en-GB" sz="2400"/>
          </a:p>
          <a:p>
            <a:endParaRPr lang="en-GB" sz="2400"/>
          </a:p>
          <a:p>
            <a:pPr marL="0" indent="0">
              <a:buNone/>
            </a:pPr>
            <a:endParaRPr lang="en-GB" sz="2400"/>
          </a:p>
          <a:p>
            <a:endParaRPr lang="en-GB" sz="2400"/>
          </a:p>
          <a:p>
            <a:endParaRPr lang="en-GB"/>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5EF9CA77-AAA7-8414-EB8C-7A69CBFF6270}"/>
              </a:ext>
            </a:extLst>
          </p:cNvPr>
          <p:cNvPicPr>
            <a:picLocks noChangeAspect="1"/>
          </p:cNvPicPr>
          <p:nvPr/>
        </p:nvPicPr>
        <p:blipFill>
          <a:blip r:embed="rId3"/>
          <a:stretch>
            <a:fillRect/>
          </a:stretch>
        </p:blipFill>
        <p:spPr>
          <a:xfrm rot="955085">
            <a:off x="9663398" y="3643275"/>
            <a:ext cx="5773125" cy="5571066"/>
          </a:xfrm>
          <a:prstGeom prst="rect">
            <a:avLst/>
          </a:prstGeom>
        </p:spPr>
      </p:pic>
    </p:spTree>
    <p:extLst>
      <p:ext uri="{BB962C8B-B14F-4D97-AF65-F5344CB8AC3E}">
        <p14:creationId xmlns:p14="http://schemas.microsoft.com/office/powerpoint/2010/main" val="30355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1CE20-14A6-7B07-5C8A-B30AEDAD3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312BF-FE51-4F63-F5C4-29DE3AC0D54D}"/>
              </a:ext>
            </a:extLst>
          </p:cNvPr>
          <p:cNvSpPr>
            <a:spLocks noGrp="1"/>
          </p:cNvSpPr>
          <p:nvPr>
            <p:ph type="title"/>
          </p:nvPr>
        </p:nvSpPr>
        <p:spPr/>
        <p:txBody>
          <a:bodyPr/>
          <a:lstStyle/>
          <a:p>
            <a:r>
              <a:rPr lang="en-GB"/>
              <a:t>What do we mean by ‘Reasonable Adjustments’?</a:t>
            </a:r>
          </a:p>
        </p:txBody>
      </p:sp>
      <p:sp>
        <p:nvSpPr>
          <p:cNvPr id="3" name="Content Placeholder 2">
            <a:extLst>
              <a:ext uri="{FF2B5EF4-FFF2-40B4-BE49-F238E27FC236}">
                <a16:creationId xmlns:a16="http://schemas.microsoft.com/office/drawing/2014/main" id="{7903B724-9380-84E7-B410-090A175C559F}"/>
              </a:ext>
            </a:extLst>
          </p:cNvPr>
          <p:cNvSpPr>
            <a:spLocks noGrp="1"/>
          </p:cNvSpPr>
          <p:nvPr>
            <p:ph idx="1"/>
          </p:nvPr>
        </p:nvSpPr>
        <p:spPr/>
        <p:txBody>
          <a:bodyPr vert="horz" lIns="91440" tIns="45720" rIns="91440" bIns="45720" rtlCol="0" anchor="t">
            <a:normAutofit/>
          </a:bodyPr>
          <a:lstStyle/>
          <a:p>
            <a:r>
              <a:rPr lang="en-GB" sz="1300"/>
              <a:t>Work effectively with interpreters and accessible services – offer interpreters, don’t assume English proficiency or that a family member will/can translate.</a:t>
            </a:r>
            <a:endParaRPr lang="en-US" sz="1300"/>
          </a:p>
          <a:p>
            <a:r>
              <a:rPr lang="en-GB" sz="1300"/>
              <a:t>Use accessible formats – braille, large print, easy read or audio)</a:t>
            </a:r>
          </a:p>
          <a:p>
            <a:r>
              <a:rPr lang="en-GB" sz="1300"/>
              <a:t>Allow extra time during assessments or meeting for people with learning disabilities or cognitive differences</a:t>
            </a:r>
          </a:p>
          <a:p>
            <a:r>
              <a:rPr lang="en-GB" sz="1300"/>
              <a:t>Using quiet low stimulus spaces for people with autism or anxiety</a:t>
            </a:r>
          </a:p>
          <a:p>
            <a:r>
              <a:rPr lang="en-GB" sz="1300"/>
              <a:t>Translate key documents i.e. Assessments and support plans</a:t>
            </a:r>
          </a:p>
          <a:p>
            <a:r>
              <a:rPr lang="en-GB" sz="1300"/>
              <a:t>Avoid jargon using plain clear language</a:t>
            </a:r>
          </a:p>
          <a:p>
            <a:r>
              <a:rPr lang="en-GB" sz="1300"/>
              <a:t>Be flexible with meeting times re prayer, fasting and holy days</a:t>
            </a:r>
          </a:p>
          <a:p>
            <a:r>
              <a:rPr lang="en-GB" sz="1300"/>
              <a:t>Respect gender-based preferences for professionals i.e. some people may prefer a female worker for religious reasons</a:t>
            </a:r>
          </a:p>
          <a:p>
            <a:r>
              <a:rPr lang="en-GB" sz="1300"/>
              <a:t>Offering visits/meeting in accessible spaces where mobility/travel is a barrier</a:t>
            </a:r>
          </a:p>
          <a:p>
            <a:r>
              <a:rPr lang="en-GB" sz="1300"/>
              <a:t>Consider what somebody's communication preferences are i.e. offering alternatives to face to face meetings</a:t>
            </a:r>
          </a:p>
          <a:p>
            <a:endParaRPr lang="en-GB" sz="1300"/>
          </a:p>
          <a:p>
            <a:endParaRPr lang="en-GB" sz="1300"/>
          </a:p>
          <a:p>
            <a:endParaRPr lang="en-GB" sz="1300"/>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230CFC7A-295B-904C-613D-65A6E85217D6}"/>
              </a:ext>
            </a:extLst>
          </p:cNvPr>
          <p:cNvPicPr>
            <a:picLocks noChangeAspect="1"/>
          </p:cNvPicPr>
          <p:nvPr/>
        </p:nvPicPr>
        <p:blipFill>
          <a:blip r:embed="rId2"/>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294488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6560D-71F8-D9BC-E181-968ECF6F8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AD225-6D43-6B01-0EBC-B505BEA0EEAF}"/>
              </a:ext>
            </a:extLst>
          </p:cNvPr>
          <p:cNvSpPr>
            <a:spLocks noGrp="1"/>
          </p:cNvSpPr>
          <p:nvPr>
            <p:ph type="title"/>
          </p:nvPr>
        </p:nvSpPr>
        <p:spPr/>
        <p:txBody>
          <a:bodyPr/>
          <a:lstStyle/>
          <a:p>
            <a:r>
              <a:rPr lang="en-GB" sz="4000"/>
              <a:t>What do we mean by ‘Reasonable Adjustments’? Key Principles</a:t>
            </a:r>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9D7EC5FB-10D8-C5FF-E0A4-5649CC10931E}"/>
              </a:ext>
            </a:extLst>
          </p:cNvPr>
          <p:cNvPicPr>
            <a:picLocks noChangeAspect="1"/>
          </p:cNvPicPr>
          <p:nvPr/>
        </p:nvPicPr>
        <p:blipFill>
          <a:blip r:embed="rId2"/>
          <a:stretch>
            <a:fillRect/>
          </a:stretch>
        </p:blipFill>
        <p:spPr>
          <a:xfrm rot="955085">
            <a:off x="10038876" y="4029797"/>
            <a:ext cx="5773125" cy="5571066"/>
          </a:xfrm>
          <a:prstGeom prst="rect">
            <a:avLst/>
          </a:prstGeom>
        </p:spPr>
      </p:pic>
      <p:graphicFrame>
        <p:nvGraphicFramePr>
          <p:cNvPr id="5" name="Table 4">
            <a:extLst>
              <a:ext uri="{FF2B5EF4-FFF2-40B4-BE49-F238E27FC236}">
                <a16:creationId xmlns:a16="http://schemas.microsoft.com/office/drawing/2014/main" id="{2AE35FCA-56CA-8B6D-44EE-DEDE06506F3E}"/>
              </a:ext>
            </a:extLst>
          </p:cNvPr>
          <p:cNvGraphicFramePr>
            <a:graphicFrameLocks noGrp="1"/>
          </p:cNvGraphicFramePr>
          <p:nvPr>
            <p:extLst>
              <p:ext uri="{D42A27DB-BD31-4B8C-83A1-F6EECF244321}">
                <p14:modId xmlns:p14="http://schemas.microsoft.com/office/powerpoint/2010/main" val="3915089995"/>
              </p:ext>
            </p:extLst>
          </p:nvPr>
        </p:nvGraphicFramePr>
        <p:xfrm>
          <a:off x="1792762" y="2676856"/>
          <a:ext cx="8128000" cy="2931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83952072"/>
                    </a:ext>
                  </a:extLst>
                </a:gridCol>
                <a:gridCol w="4064000">
                  <a:extLst>
                    <a:ext uri="{9D8B030D-6E8A-4147-A177-3AD203B41FA5}">
                      <a16:colId xmlns:a16="http://schemas.microsoft.com/office/drawing/2014/main" val="3467633231"/>
                    </a:ext>
                  </a:extLst>
                </a:gridCol>
              </a:tblGrid>
              <a:tr h="370840">
                <a:tc>
                  <a:txBody>
                    <a:bodyPr/>
                    <a:lstStyle/>
                    <a:p>
                      <a:r>
                        <a:rPr lang="en-GB"/>
                        <a:t>Principle</a:t>
                      </a:r>
                    </a:p>
                  </a:txBody>
                  <a:tcPr>
                    <a:solidFill>
                      <a:schemeClr val="accent5"/>
                    </a:solidFill>
                  </a:tcPr>
                </a:tc>
                <a:tc>
                  <a:txBody>
                    <a:bodyPr/>
                    <a:lstStyle/>
                    <a:p>
                      <a:r>
                        <a:rPr lang="en-GB"/>
                        <a:t>What it Means</a:t>
                      </a:r>
                    </a:p>
                  </a:txBody>
                  <a:tcPr>
                    <a:solidFill>
                      <a:schemeClr val="accent5"/>
                    </a:solidFill>
                  </a:tcPr>
                </a:tc>
                <a:extLst>
                  <a:ext uri="{0D108BD9-81ED-4DB2-BD59-A6C34878D82A}">
                    <a16:rowId xmlns:a16="http://schemas.microsoft.com/office/drawing/2014/main" val="82202530"/>
                  </a:ext>
                </a:extLst>
              </a:tr>
              <a:tr h="370840">
                <a:tc>
                  <a:txBody>
                    <a:bodyPr/>
                    <a:lstStyle/>
                    <a:p>
                      <a:r>
                        <a:rPr lang="en-GB"/>
                        <a:t>Proactive</a:t>
                      </a:r>
                    </a:p>
                  </a:txBody>
                  <a:tcPr/>
                </a:tc>
                <a:tc>
                  <a:txBody>
                    <a:bodyPr/>
                    <a:lstStyle/>
                    <a:p>
                      <a:r>
                        <a:rPr lang="en-GB"/>
                        <a:t>Don’t wait to be asked – consider likely needs in advance</a:t>
                      </a:r>
                    </a:p>
                  </a:txBody>
                  <a:tcPr/>
                </a:tc>
                <a:extLst>
                  <a:ext uri="{0D108BD9-81ED-4DB2-BD59-A6C34878D82A}">
                    <a16:rowId xmlns:a16="http://schemas.microsoft.com/office/drawing/2014/main" val="1684484257"/>
                  </a:ext>
                </a:extLst>
              </a:tr>
              <a:tr h="370840">
                <a:tc>
                  <a:txBody>
                    <a:bodyPr/>
                    <a:lstStyle/>
                    <a:p>
                      <a:r>
                        <a:rPr lang="en-GB"/>
                        <a:t>Individualised</a:t>
                      </a:r>
                    </a:p>
                  </a:txBody>
                  <a:tcPr/>
                </a:tc>
                <a:tc>
                  <a:txBody>
                    <a:bodyPr/>
                    <a:lstStyle/>
                    <a:p>
                      <a:r>
                        <a:rPr lang="en-GB"/>
                        <a:t>Tailor adjustments to the person, not the group</a:t>
                      </a:r>
                    </a:p>
                  </a:txBody>
                  <a:tcPr/>
                </a:tc>
                <a:extLst>
                  <a:ext uri="{0D108BD9-81ED-4DB2-BD59-A6C34878D82A}">
                    <a16:rowId xmlns:a16="http://schemas.microsoft.com/office/drawing/2014/main" val="442735632"/>
                  </a:ext>
                </a:extLst>
              </a:tr>
              <a:tr h="370840">
                <a:tc>
                  <a:txBody>
                    <a:bodyPr/>
                    <a:lstStyle/>
                    <a:p>
                      <a:r>
                        <a:rPr lang="en-GB"/>
                        <a:t>Proportionate</a:t>
                      </a:r>
                    </a:p>
                  </a:txBody>
                  <a:tcPr/>
                </a:tc>
                <a:tc>
                  <a:txBody>
                    <a:bodyPr/>
                    <a:lstStyle/>
                    <a:p>
                      <a:r>
                        <a:rPr lang="en-GB"/>
                        <a:t>Balance the persons needs with resources available.</a:t>
                      </a:r>
                    </a:p>
                  </a:txBody>
                  <a:tcPr/>
                </a:tc>
                <a:extLst>
                  <a:ext uri="{0D108BD9-81ED-4DB2-BD59-A6C34878D82A}">
                    <a16:rowId xmlns:a16="http://schemas.microsoft.com/office/drawing/2014/main" val="1939050897"/>
                  </a:ext>
                </a:extLst>
              </a:tr>
              <a:tr h="370840">
                <a:tc>
                  <a:txBody>
                    <a:bodyPr/>
                    <a:lstStyle/>
                    <a:p>
                      <a:r>
                        <a:rPr lang="en-GB"/>
                        <a:t>Flexible</a:t>
                      </a:r>
                    </a:p>
                  </a:txBody>
                  <a:tcPr/>
                </a:tc>
                <a:tc>
                  <a:txBody>
                    <a:bodyPr/>
                    <a:lstStyle/>
                    <a:p>
                      <a:r>
                        <a:rPr lang="en-GB"/>
                        <a:t>Be open to adapting usual procedures or timeframes.</a:t>
                      </a:r>
                    </a:p>
                  </a:txBody>
                  <a:tcPr/>
                </a:tc>
                <a:extLst>
                  <a:ext uri="{0D108BD9-81ED-4DB2-BD59-A6C34878D82A}">
                    <a16:rowId xmlns:a16="http://schemas.microsoft.com/office/drawing/2014/main" val="2499451314"/>
                  </a:ext>
                </a:extLst>
              </a:tr>
            </a:tbl>
          </a:graphicData>
        </a:graphic>
      </p:graphicFrame>
      <p:sp>
        <p:nvSpPr>
          <p:cNvPr id="6" name="TextBox 5">
            <a:extLst>
              <a:ext uri="{FF2B5EF4-FFF2-40B4-BE49-F238E27FC236}">
                <a16:creationId xmlns:a16="http://schemas.microsoft.com/office/drawing/2014/main" id="{101CCB67-3D52-ECD1-B9A1-977E61BEA24E}"/>
              </a:ext>
            </a:extLst>
          </p:cNvPr>
          <p:cNvSpPr txBox="1"/>
          <p:nvPr/>
        </p:nvSpPr>
        <p:spPr>
          <a:xfrm>
            <a:off x="1056814" y="1712433"/>
            <a:ext cx="10396633" cy="646331"/>
          </a:xfrm>
          <a:prstGeom prst="rect">
            <a:avLst/>
          </a:prstGeom>
          <a:noFill/>
        </p:spPr>
        <p:txBody>
          <a:bodyPr wrap="square" rtlCol="0">
            <a:spAutoFit/>
          </a:bodyPr>
          <a:lstStyle/>
          <a:p>
            <a:r>
              <a:rPr lang="en-GB"/>
              <a:t>Making reasonable adjustments is a legal requirement under the Equality Act 2010. Ethically, it aligns with Social Work Values of empowerment, anti-oppressive practice and respect for human dignity.</a:t>
            </a:r>
          </a:p>
        </p:txBody>
      </p:sp>
    </p:spTree>
    <p:extLst>
      <p:ext uri="{BB962C8B-B14F-4D97-AF65-F5344CB8AC3E}">
        <p14:creationId xmlns:p14="http://schemas.microsoft.com/office/powerpoint/2010/main" val="108124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D6FF0-143E-C676-4943-21C91EEEE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1EAD7-CB51-2515-145B-99DFD9B9DDD8}"/>
              </a:ext>
            </a:extLst>
          </p:cNvPr>
          <p:cNvSpPr>
            <a:spLocks noGrp="1"/>
          </p:cNvSpPr>
          <p:nvPr>
            <p:ph type="title"/>
          </p:nvPr>
        </p:nvSpPr>
        <p:spPr/>
        <p:txBody>
          <a:bodyPr/>
          <a:lstStyle/>
          <a:p>
            <a:r>
              <a:rPr lang="en-GB"/>
              <a:t>What do we mean by ‘Inclusion’?</a:t>
            </a:r>
          </a:p>
        </p:txBody>
      </p:sp>
      <p:sp>
        <p:nvSpPr>
          <p:cNvPr id="3" name="Content Placeholder 2">
            <a:extLst>
              <a:ext uri="{FF2B5EF4-FFF2-40B4-BE49-F238E27FC236}">
                <a16:creationId xmlns:a16="http://schemas.microsoft.com/office/drawing/2014/main" id="{2A7A4DD9-41B3-0D20-1175-DA46AD06B557}"/>
              </a:ext>
            </a:extLst>
          </p:cNvPr>
          <p:cNvSpPr>
            <a:spLocks noGrp="1"/>
          </p:cNvSpPr>
          <p:nvPr>
            <p:ph idx="1"/>
          </p:nvPr>
        </p:nvSpPr>
        <p:spPr/>
        <p:txBody>
          <a:bodyPr/>
          <a:lstStyle/>
          <a:p>
            <a:r>
              <a:rPr lang="en-GB"/>
              <a:t>Inclusion is the practice of ensuring all individuals, especially those from marginalised or vulnerable groups, have equal access, meaningful participation and tailored support in services, decisions making and life opportunities. </a:t>
            </a:r>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4EE17CFA-CA25-3CED-BB6F-EAF6D23C52F0}"/>
              </a:ext>
            </a:extLst>
          </p:cNvPr>
          <p:cNvPicPr>
            <a:picLocks noChangeAspect="1"/>
          </p:cNvPicPr>
          <p:nvPr/>
        </p:nvPicPr>
        <p:blipFill>
          <a:blip r:embed="rId2"/>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5002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BF893-1C62-587A-74F1-5DEB3816B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82332-A70B-57BF-CBA9-F5F2323A14C5}"/>
              </a:ext>
            </a:extLst>
          </p:cNvPr>
          <p:cNvSpPr>
            <a:spLocks noGrp="1"/>
          </p:cNvSpPr>
          <p:nvPr>
            <p:ph type="title"/>
          </p:nvPr>
        </p:nvSpPr>
        <p:spPr/>
        <p:txBody>
          <a:bodyPr/>
          <a:lstStyle/>
          <a:p>
            <a:r>
              <a:rPr lang="en-GB"/>
              <a:t>What do we mean by ‘Inclusion’? Points to remember:</a:t>
            </a:r>
          </a:p>
        </p:txBody>
      </p:sp>
      <p:sp>
        <p:nvSpPr>
          <p:cNvPr id="3" name="Content Placeholder 2">
            <a:extLst>
              <a:ext uri="{FF2B5EF4-FFF2-40B4-BE49-F238E27FC236}">
                <a16:creationId xmlns:a16="http://schemas.microsoft.com/office/drawing/2014/main" id="{246D41BD-0C17-72FF-2848-FA306019645A}"/>
              </a:ext>
            </a:extLst>
          </p:cNvPr>
          <p:cNvSpPr>
            <a:spLocks noGrp="1"/>
          </p:cNvSpPr>
          <p:nvPr>
            <p:ph idx="1"/>
          </p:nvPr>
        </p:nvSpPr>
        <p:spPr/>
        <p:txBody>
          <a:bodyPr vert="horz" lIns="91440" tIns="45720" rIns="91440" bIns="45720" rtlCol="0" anchor="t">
            <a:normAutofit/>
          </a:bodyPr>
          <a:lstStyle/>
          <a:p>
            <a:r>
              <a:rPr lang="en-GB" sz="2400"/>
              <a:t>People are experts in their own lives!</a:t>
            </a:r>
          </a:p>
          <a:p>
            <a:r>
              <a:rPr lang="en-GB" sz="2400"/>
              <a:t>Be open to different world views, traditions, family structures and norms</a:t>
            </a:r>
          </a:p>
          <a:p>
            <a:r>
              <a:rPr lang="en-GB" sz="2400"/>
              <a:t>Avoid assumptions based on race, religion, gender, age, sexuality etc</a:t>
            </a:r>
          </a:p>
          <a:p>
            <a:r>
              <a:rPr lang="en-GB" sz="2400"/>
              <a:t>Equity and not just equality - adjust support based on need</a:t>
            </a:r>
          </a:p>
          <a:p>
            <a:r>
              <a:rPr lang="en-GB" sz="2400"/>
              <a:t>Awareness of power and bias – recognise how systems, policies and personal attitudes may marginalise people</a:t>
            </a:r>
          </a:p>
          <a:p>
            <a:r>
              <a:rPr lang="en-GB" sz="2400"/>
              <a:t>Commitment to anti oppressive practice and challenging discrimination when it appears</a:t>
            </a:r>
          </a:p>
          <a:p>
            <a:endParaRPr lang="en-GB"/>
          </a:p>
          <a:p>
            <a:endParaRPr lang="en-GB"/>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4E2316C9-AAB9-7B75-C81E-D14C9EF5C708}"/>
              </a:ext>
            </a:extLst>
          </p:cNvPr>
          <p:cNvPicPr>
            <a:picLocks noChangeAspect="1"/>
          </p:cNvPicPr>
          <p:nvPr/>
        </p:nvPicPr>
        <p:blipFill>
          <a:blip r:embed="rId2"/>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46520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D69D-6314-9D66-EB36-024A6A55E592}"/>
              </a:ext>
            </a:extLst>
          </p:cNvPr>
          <p:cNvSpPr>
            <a:spLocks noGrp="1"/>
          </p:cNvSpPr>
          <p:nvPr>
            <p:ph type="title"/>
          </p:nvPr>
        </p:nvSpPr>
        <p:spPr>
          <a:xfrm>
            <a:off x="2737184" y="2651124"/>
            <a:ext cx="7102642" cy="1325563"/>
          </a:xfrm>
        </p:spPr>
        <p:txBody>
          <a:bodyPr/>
          <a:lstStyle/>
          <a:p>
            <a:r>
              <a:rPr lang="en-GB">
                <a:solidFill>
                  <a:schemeClr val="accent5"/>
                </a:solidFill>
              </a:rPr>
              <a:t>Valuing Diversity and Inclusion</a:t>
            </a:r>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86E736B9-91FF-11AC-7F1F-776015D06DC1}"/>
              </a:ext>
            </a:extLst>
          </p:cNvPr>
          <p:cNvPicPr>
            <a:picLocks noChangeAspect="1"/>
          </p:cNvPicPr>
          <p:nvPr/>
        </p:nvPicPr>
        <p:blipFill>
          <a:blip r:embed="rId2"/>
          <a:stretch>
            <a:fillRect/>
          </a:stretch>
        </p:blipFill>
        <p:spPr>
          <a:xfrm rot="4856379">
            <a:off x="-1732183" y="4702120"/>
            <a:ext cx="5773125" cy="5571066"/>
          </a:xfrm>
          <a:prstGeom prst="rect">
            <a:avLst/>
          </a:prstGeom>
        </p:spPr>
      </p:pic>
      <p:sp>
        <p:nvSpPr>
          <p:cNvPr id="5" name="TextBox 4">
            <a:extLst>
              <a:ext uri="{FF2B5EF4-FFF2-40B4-BE49-F238E27FC236}">
                <a16:creationId xmlns:a16="http://schemas.microsoft.com/office/drawing/2014/main" id="{2E592DE0-11F5-4ED7-9FF2-CECC4D71D847}"/>
              </a:ext>
            </a:extLst>
          </p:cNvPr>
          <p:cNvSpPr txBox="1"/>
          <p:nvPr/>
        </p:nvSpPr>
        <p:spPr>
          <a:xfrm>
            <a:off x="4678801" y="3988153"/>
            <a:ext cx="3219407" cy="646331"/>
          </a:xfrm>
          <a:prstGeom prst="rect">
            <a:avLst/>
          </a:prstGeom>
          <a:noFill/>
        </p:spPr>
        <p:txBody>
          <a:bodyPr wrap="none" rtlCol="0">
            <a:spAutoFit/>
          </a:bodyPr>
          <a:lstStyle/>
          <a:p>
            <a:r>
              <a:rPr lang="en-GB"/>
              <a:t>Jennifer Holroyd and Hira Zafar</a:t>
            </a:r>
          </a:p>
          <a:p>
            <a:endParaRPr lang="en-GB"/>
          </a:p>
        </p:txBody>
      </p:sp>
    </p:spTree>
    <p:extLst>
      <p:ext uri="{BB962C8B-B14F-4D97-AF65-F5344CB8AC3E}">
        <p14:creationId xmlns:p14="http://schemas.microsoft.com/office/powerpoint/2010/main" val="3684707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484337-DC37-4A3B-BB22-807B74FE8B37}"/>
              </a:ext>
            </a:extLst>
          </p:cNvPr>
          <p:cNvSpPr>
            <a:spLocks noGrp="1"/>
          </p:cNvSpPr>
          <p:nvPr>
            <p:ph type="title"/>
          </p:nvPr>
        </p:nvSpPr>
        <p:spPr>
          <a:xfrm>
            <a:off x="6513788" y="365125"/>
            <a:ext cx="4840010" cy="1807305"/>
          </a:xfrm>
        </p:spPr>
        <p:txBody>
          <a:bodyPr>
            <a:normAutofit/>
          </a:bodyPr>
          <a:lstStyle/>
          <a:p>
            <a:r>
              <a:rPr lang="en-GB"/>
              <a:t>Let’s Play a Game??</a:t>
            </a:r>
          </a:p>
        </p:txBody>
      </p:sp>
      <p:pic>
        <p:nvPicPr>
          <p:cNvPr id="5" name="Picture 4" descr="Ball and basketball hoop">
            <a:extLst>
              <a:ext uri="{FF2B5EF4-FFF2-40B4-BE49-F238E27FC236}">
                <a16:creationId xmlns:a16="http://schemas.microsoft.com/office/drawing/2014/main" id="{7B215AB3-E344-A9BA-C568-7C15B5C3D266}"/>
              </a:ext>
            </a:extLst>
          </p:cNvPr>
          <p:cNvPicPr>
            <a:picLocks noChangeAspect="1"/>
          </p:cNvPicPr>
          <p:nvPr/>
        </p:nvPicPr>
        <p:blipFill>
          <a:blip r:embed="rId3">
            <a:extLst>
              <a:ext uri="{28A0092B-C50C-407E-A947-70E740481C1C}">
                <a14:useLocalDpi xmlns:a14="http://schemas.microsoft.com/office/drawing/2010/main" val="0"/>
              </a:ext>
            </a:extLst>
          </a:blip>
          <a:srcRect l="20865" r="19600"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97F5B9B-4589-2CFF-D5D0-685A4D56F524}"/>
              </a:ext>
            </a:extLst>
          </p:cNvPr>
          <p:cNvSpPr>
            <a:spLocks noGrp="1"/>
          </p:cNvSpPr>
          <p:nvPr>
            <p:ph idx="1"/>
          </p:nvPr>
        </p:nvSpPr>
        <p:spPr>
          <a:xfrm>
            <a:off x="6513788" y="2333297"/>
            <a:ext cx="4840010" cy="3843666"/>
          </a:xfrm>
        </p:spPr>
        <p:txBody>
          <a:bodyPr>
            <a:normAutofit/>
          </a:bodyPr>
          <a:lstStyle/>
          <a:p>
            <a:r>
              <a:rPr lang="en-GB" sz="2000" dirty="0"/>
              <a:t>A game…. Of Inclusion….</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60762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EE010-5A5F-6F68-DE7E-5D9B3CD1A52E}"/>
              </a:ext>
            </a:extLst>
          </p:cNvPr>
          <p:cNvSpPr txBox="1"/>
          <p:nvPr/>
        </p:nvSpPr>
        <p:spPr>
          <a:xfrm>
            <a:off x="3660034" y="2708238"/>
            <a:ext cx="3215691" cy="1456847"/>
          </a:xfrm>
          <a:prstGeom prst="rect">
            <a:avLst/>
          </a:prstGeom>
          <a:noFill/>
        </p:spPr>
        <p:txBody>
          <a:bodyPr wrap="square" lIns="91440" tIns="45720" rIns="91440" bIns="45720" rtlCol="0" anchor="t">
            <a:spAutoFit/>
          </a:bodyPr>
          <a:lstStyle/>
          <a:p>
            <a:r>
              <a:rPr lang="en-GB" sz="8800" dirty="0"/>
              <a:t>Break</a:t>
            </a:r>
          </a:p>
        </p:txBody>
      </p:sp>
    </p:spTree>
    <p:extLst>
      <p:ext uri="{BB962C8B-B14F-4D97-AF65-F5344CB8AC3E}">
        <p14:creationId xmlns:p14="http://schemas.microsoft.com/office/powerpoint/2010/main" val="95852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AC78B-4AA7-26D8-4EB0-7B28E1B7B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25CBA-FA62-D68B-D789-857775D0D214}"/>
              </a:ext>
            </a:extLst>
          </p:cNvPr>
          <p:cNvSpPr>
            <a:spLocks noGrp="1"/>
          </p:cNvSpPr>
          <p:nvPr>
            <p:ph type="title"/>
          </p:nvPr>
        </p:nvSpPr>
        <p:spPr/>
        <p:txBody>
          <a:bodyPr>
            <a:normAutofit/>
          </a:bodyPr>
          <a:lstStyle/>
          <a:p>
            <a:r>
              <a:rPr lang="en-GB"/>
              <a:t>What do we mean by ‘Culturally</a:t>
            </a:r>
            <a:r>
              <a:rPr lang="en-GB" sz="4400"/>
              <a:t> </a:t>
            </a:r>
            <a:r>
              <a:rPr lang="en-GB"/>
              <a:t>Competent’ Practice?</a:t>
            </a:r>
          </a:p>
        </p:txBody>
      </p:sp>
      <p:sp>
        <p:nvSpPr>
          <p:cNvPr id="3" name="Content Placeholder 2">
            <a:extLst>
              <a:ext uri="{FF2B5EF4-FFF2-40B4-BE49-F238E27FC236}">
                <a16:creationId xmlns:a16="http://schemas.microsoft.com/office/drawing/2014/main" id="{6B5A5F84-FB5C-C47B-CA90-7D713EE1F055}"/>
              </a:ext>
            </a:extLst>
          </p:cNvPr>
          <p:cNvSpPr>
            <a:spLocks noGrp="1"/>
          </p:cNvSpPr>
          <p:nvPr>
            <p:ph idx="1"/>
          </p:nvPr>
        </p:nvSpPr>
        <p:spPr>
          <a:xfrm>
            <a:off x="838200" y="1724677"/>
            <a:ext cx="10515600" cy="725664"/>
          </a:xfrm>
        </p:spPr>
        <p:txBody>
          <a:bodyPr vert="horz" lIns="91440" tIns="45720" rIns="91440" bIns="45720" rtlCol="0" anchor="t">
            <a:normAutofit/>
          </a:bodyPr>
          <a:lstStyle/>
          <a:p>
            <a:pPr marL="0" indent="0" algn="ctr">
              <a:buNone/>
            </a:pPr>
            <a:r>
              <a:rPr lang="en-GB" sz="2000"/>
              <a:t>Culturally competent practice is the ability to understand respect, and respond appropriately to cultural beliefs, values and experiences of people from all backgrounds.</a:t>
            </a:r>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CAB2F2B0-D747-9C94-DA42-FCDA5037628A}"/>
              </a:ext>
            </a:extLst>
          </p:cNvPr>
          <p:cNvPicPr>
            <a:picLocks noChangeAspect="1"/>
          </p:cNvPicPr>
          <p:nvPr/>
        </p:nvPicPr>
        <p:blipFill>
          <a:blip r:embed="rId2"/>
          <a:stretch>
            <a:fillRect/>
          </a:stretch>
        </p:blipFill>
        <p:spPr>
          <a:xfrm rot="955085">
            <a:off x="10038876" y="4029797"/>
            <a:ext cx="5773125" cy="5571066"/>
          </a:xfrm>
          <a:prstGeom prst="rect">
            <a:avLst/>
          </a:prstGeom>
        </p:spPr>
      </p:pic>
      <p:graphicFrame>
        <p:nvGraphicFramePr>
          <p:cNvPr id="7" name="Table 6">
            <a:extLst>
              <a:ext uri="{FF2B5EF4-FFF2-40B4-BE49-F238E27FC236}">
                <a16:creationId xmlns:a16="http://schemas.microsoft.com/office/drawing/2014/main" id="{89D25513-F5FC-E9F5-F9BE-462AEAF167E1}"/>
              </a:ext>
            </a:extLst>
          </p:cNvPr>
          <p:cNvGraphicFramePr>
            <a:graphicFrameLocks noGrp="1"/>
          </p:cNvGraphicFramePr>
          <p:nvPr>
            <p:extLst>
              <p:ext uri="{D42A27DB-BD31-4B8C-83A1-F6EECF244321}">
                <p14:modId xmlns:p14="http://schemas.microsoft.com/office/powerpoint/2010/main" val="1655892718"/>
              </p:ext>
            </p:extLst>
          </p:nvPr>
        </p:nvGraphicFramePr>
        <p:xfrm>
          <a:off x="2032000" y="2484330"/>
          <a:ext cx="8128000" cy="4302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83952072"/>
                    </a:ext>
                  </a:extLst>
                </a:gridCol>
                <a:gridCol w="4064000">
                  <a:extLst>
                    <a:ext uri="{9D8B030D-6E8A-4147-A177-3AD203B41FA5}">
                      <a16:colId xmlns:a16="http://schemas.microsoft.com/office/drawing/2014/main" val="3467633231"/>
                    </a:ext>
                  </a:extLst>
                </a:gridCol>
              </a:tblGrid>
              <a:tr h="370840">
                <a:tc>
                  <a:txBody>
                    <a:bodyPr/>
                    <a:lstStyle/>
                    <a:p>
                      <a:r>
                        <a:rPr lang="en-GB"/>
                        <a:t>Key Principle</a:t>
                      </a:r>
                    </a:p>
                  </a:txBody>
                  <a:tcPr>
                    <a:solidFill>
                      <a:schemeClr val="accent5"/>
                    </a:solidFill>
                  </a:tcPr>
                </a:tc>
                <a:tc>
                  <a:txBody>
                    <a:bodyPr/>
                    <a:lstStyle/>
                    <a:p>
                      <a:r>
                        <a:rPr lang="en-GB"/>
                        <a:t>What it Means</a:t>
                      </a:r>
                    </a:p>
                  </a:txBody>
                  <a:tcPr>
                    <a:solidFill>
                      <a:schemeClr val="accent5"/>
                    </a:solidFill>
                  </a:tcPr>
                </a:tc>
                <a:extLst>
                  <a:ext uri="{0D108BD9-81ED-4DB2-BD59-A6C34878D82A}">
                    <a16:rowId xmlns:a16="http://schemas.microsoft.com/office/drawing/2014/main" val="82202530"/>
                  </a:ext>
                </a:extLst>
              </a:tr>
              <a:tr h="370840">
                <a:tc>
                  <a:txBody>
                    <a:bodyPr/>
                    <a:lstStyle/>
                    <a:p>
                      <a:r>
                        <a:rPr lang="en-GB"/>
                        <a:t>Self Awareness</a:t>
                      </a:r>
                    </a:p>
                  </a:txBody>
                  <a:tcPr/>
                </a:tc>
                <a:tc>
                  <a:txBody>
                    <a:bodyPr/>
                    <a:lstStyle/>
                    <a:p>
                      <a:r>
                        <a:rPr lang="en-GB"/>
                        <a:t>Recognising your own cultural identity and bias.</a:t>
                      </a:r>
                    </a:p>
                  </a:txBody>
                  <a:tcPr/>
                </a:tc>
                <a:extLst>
                  <a:ext uri="{0D108BD9-81ED-4DB2-BD59-A6C34878D82A}">
                    <a16:rowId xmlns:a16="http://schemas.microsoft.com/office/drawing/2014/main" val="1684484257"/>
                  </a:ext>
                </a:extLst>
              </a:tr>
              <a:tr h="370840">
                <a:tc>
                  <a:txBody>
                    <a:bodyPr/>
                    <a:lstStyle/>
                    <a:p>
                      <a:r>
                        <a:rPr lang="en-GB"/>
                        <a:t>Cultural Knowledge</a:t>
                      </a:r>
                    </a:p>
                  </a:txBody>
                  <a:tcPr/>
                </a:tc>
                <a:tc>
                  <a:txBody>
                    <a:bodyPr/>
                    <a:lstStyle/>
                    <a:p>
                      <a:r>
                        <a:rPr lang="en-GB"/>
                        <a:t>Learning about different cultures, communities and social norms especially those of people you serve.</a:t>
                      </a:r>
                    </a:p>
                  </a:txBody>
                  <a:tcPr/>
                </a:tc>
                <a:extLst>
                  <a:ext uri="{0D108BD9-81ED-4DB2-BD59-A6C34878D82A}">
                    <a16:rowId xmlns:a16="http://schemas.microsoft.com/office/drawing/2014/main" val="442735632"/>
                  </a:ext>
                </a:extLst>
              </a:tr>
              <a:tr h="370840">
                <a:tc>
                  <a:txBody>
                    <a:bodyPr/>
                    <a:lstStyle/>
                    <a:p>
                      <a:r>
                        <a:rPr lang="en-GB"/>
                        <a:t>Skills for engagement</a:t>
                      </a:r>
                    </a:p>
                  </a:txBody>
                  <a:tcPr/>
                </a:tc>
                <a:tc>
                  <a:txBody>
                    <a:bodyPr/>
                    <a:lstStyle/>
                    <a:p>
                      <a:r>
                        <a:rPr lang="en-GB"/>
                        <a:t>Adapting communication, assessments and interventions to be relevant to each person's cultural context.</a:t>
                      </a:r>
                    </a:p>
                  </a:txBody>
                  <a:tcPr/>
                </a:tc>
                <a:extLst>
                  <a:ext uri="{0D108BD9-81ED-4DB2-BD59-A6C34878D82A}">
                    <a16:rowId xmlns:a16="http://schemas.microsoft.com/office/drawing/2014/main" val="1939050897"/>
                  </a:ext>
                </a:extLst>
              </a:tr>
              <a:tr h="370840">
                <a:tc>
                  <a:txBody>
                    <a:bodyPr/>
                    <a:lstStyle/>
                    <a:p>
                      <a:r>
                        <a:rPr lang="en-GB"/>
                        <a:t>Cultural Humility</a:t>
                      </a:r>
                    </a:p>
                  </a:txBody>
                  <a:tcPr/>
                </a:tc>
                <a:tc>
                  <a:txBody>
                    <a:bodyPr/>
                    <a:lstStyle/>
                    <a:p>
                      <a:r>
                        <a:rPr lang="en-GB"/>
                        <a:t>A lifelong commitment to learning from people rather than assuming expertise based on stereotypes or past experiences.</a:t>
                      </a:r>
                    </a:p>
                  </a:txBody>
                  <a:tcPr/>
                </a:tc>
                <a:extLst>
                  <a:ext uri="{0D108BD9-81ED-4DB2-BD59-A6C34878D82A}">
                    <a16:rowId xmlns:a16="http://schemas.microsoft.com/office/drawing/2014/main" val="2499451314"/>
                  </a:ext>
                </a:extLst>
              </a:tr>
            </a:tbl>
          </a:graphicData>
        </a:graphic>
      </p:graphicFrame>
    </p:spTree>
    <p:extLst>
      <p:ext uri="{BB962C8B-B14F-4D97-AF65-F5344CB8AC3E}">
        <p14:creationId xmlns:p14="http://schemas.microsoft.com/office/powerpoint/2010/main" val="37072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8DB89-24D7-403B-79A8-248A02EF7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8B572-3202-137C-FDF8-411D9521D705}"/>
              </a:ext>
            </a:extLst>
          </p:cNvPr>
          <p:cNvSpPr>
            <a:spLocks noGrp="1"/>
          </p:cNvSpPr>
          <p:nvPr>
            <p:ph type="title"/>
          </p:nvPr>
        </p:nvSpPr>
        <p:spPr/>
        <p:txBody>
          <a:bodyPr>
            <a:normAutofit/>
          </a:bodyPr>
          <a:lstStyle/>
          <a:p>
            <a:r>
              <a:rPr lang="en-GB"/>
              <a:t>What do we mean by ‘Anti-Racist</a:t>
            </a:r>
            <a:r>
              <a:rPr lang="en-GB" sz="4400"/>
              <a:t> </a:t>
            </a:r>
            <a:r>
              <a:rPr lang="en-GB"/>
              <a:t>Practice’?</a:t>
            </a:r>
          </a:p>
        </p:txBody>
      </p:sp>
      <p:sp>
        <p:nvSpPr>
          <p:cNvPr id="3" name="Content Placeholder 2">
            <a:extLst>
              <a:ext uri="{FF2B5EF4-FFF2-40B4-BE49-F238E27FC236}">
                <a16:creationId xmlns:a16="http://schemas.microsoft.com/office/drawing/2014/main" id="{A31AAF75-25FA-5796-DAA1-D2C790C0ADB4}"/>
              </a:ext>
            </a:extLst>
          </p:cNvPr>
          <p:cNvSpPr>
            <a:spLocks noGrp="1"/>
          </p:cNvSpPr>
          <p:nvPr>
            <p:ph idx="1"/>
          </p:nvPr>
        </p:nvSpPr>
        <p:spPr>
          <a:xfrm>
            <a:off x="838200" y="1429314"/>
            <a:ext cx="10515600" cy="725664"/>
          </a:xfrm>
        </p:spPr>
        <p:txBody>
          <a:bodyPr vert="horz" lIns="91440" tIns="45720" rIns="91440" bIns="45720" rtlCol="0" anchor="t">
            <a:normAutofit fontScale="92500" lnSpcReduction="20000"/>
          </a:bodyPr>
          <a:lstStyle/>
          <a:p>
            <a:pPr marL="0" indent="0">
              <a:buNone/>
            </a:pPr>
            <a:r>
              <a:rPr lang="en-GB" sz="2000"/>
              <a:t>Anti racist practice means actively identifying, challenging and changing the values, structures, behaviours and policies that perpetuate racism, both within social work systems and in society at large. It goes beyond "not being racist". It involves taking actions against racial prejudice.</a:t>
            </a:r>
            <a:endParaRPr lang="en-GB"/>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2CA1A231-905E-A08E-8EEB-29AC18791FC2}"/>
              </a:ext>
            </a:extLst>
          </p:cNvPr>
          <p:cNvPicPr>
            <a:picLocks noChangeAspect="1"/>
          </p:cNvPicPr>
          <p:nvPr/>
        </p:nvPicPr>
        <p:blipFill>
          <a:blip r:embed="rId2"/>
          <a:stretch>
            <a:fillRect/>
          </a:stretch>
        </p:blipFill>
        <p:spPr>
          <a:xfrm rot="955085">
            <a:off x="10038876" y="4029797"/>
            <a:ext cx="5773125" cy="5571066"/>
          </a:xfrm>
          <a:prstGeom prst="rect">
            <a:avLst/>
          </a:prstGeom>
        </p:spPr>
      </p:pic>
      <p:graphicFrame>
        <p:nvGraphicFramePr>
          <p:cNvPr id="7" name="Table 6">
            <a:extLst>
              <a:ext uri="{FF2B5EF4-FFF2-40B4-BE49-F238E27FC236}">
                <a16:creationId xmlns:a16="http://schemas.microsoft.com/office/drawing/2014/main" id="{40BF8A67-E01A-232B-2FE6-07B655AA1BC7}"/>
              </a:ext>
            </a:extLst>
          </p:cNvPr>
          <p:cNvGraphicFramePr>
            <a:graphicFrameLocks noGrp="1"/>
          </p:cNvGraphicFramePr>
          <p:nvPr>
            <p:extLst>
              <p:ext uri="{D42A27DB-BD31-4B8C-83A1-F6EECF244321}">
                <p14:modId xmlns:p14="http://schemas.microsoft.com/office/powerpoint/2010/main" val="2710389533"/>
              </p:ext>
            </p:extLst>
          </p:nvPr>
        </p:nvGraphicFramePr>
        <p:xfrm>
          <a:off x="2032000" y="2394019"/>
          <a:ext cx="8128000" cy="4302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83952072"/>
                    </a:ext>
                  </a:extLst>
                </a:gridCol>
                <a:gridCol w="4064000">
                  <a:extLst>
                    <a:ext uri="{9D8B030D-6E8A-4147-A177-3AD203B41FA5}">
                      <a16:colId xmlns:a16="http://schemas.microsoft.com/office/drawing/2014/main" val="3467633231"/>
                    </a:ext>
                  </a:extLst>
                </a:gridCol>
              </a:tblGrid>
              <a:tr h="370840">
                <a:tc>
                  <a:txBody>
                    <a:bodyPr/>
                    <a:lstStyle/>
                    <a:p>
                      <a:r>
                        <a:rPr lang="en-GB"/>
                        <a:t>Key Principle</a:t>
                      </a:r>
                    </a:p>
                  </a:txBody>
                  <a:tcPr>
                    <a:solidFill>
                      <a:schemeClr val="accent5"/>
                    </a:solidFill>
                  </a:tcPr>
                </a:tc>
                <a:tc>
                  <a:txBody>
                    <a:bodyPr/>
                    <a:lstStyle/>
                    <a:p>
                      <a:r>
                        <a:rPr lang="en-GB"/>
                        <a:t>What it Means</a:t>
                      </a:r>
                    </a:p>
                  </a:txBody>
                  <a:tcPr>
                    <a:solidFill>
                      <a:schemeClr val="accent5"/>
                    </a:solidFill>
                  </a:tcPr>
                </a:tc>
                <a:extLst>
                  <a:ext uri="{0D108BD9-81ED-4DB2-BD59-A6C34878D82A}">
                    <a16:rowId xmlns:a16="http://schemas.microsoft.com/office/drawing/2014/main" val="82202530"/>
                  </a:ext>
                </a:extLst>
              </a:tr>
              <a:tr h="370840">
                <a:tc>
                  <a:txBody>
                    <a:bodyPr/>
                    <a:lstStyle/>
                    <a:p>
                      <a:r>
                        <a:rPr lang="en-GB"/>
                        <a:t>Exposing systemic racism</a:t>
                      </a:r>
                    </a:p>
                  </a:txBody>
                  <a:tcPr/>
                </a:tc>
                <a:tc>
                  <a:txBody>
                    <a:bodyPr/>
                    <a:lstStyle/>
                    <a:p>
                      <a:pPr lvl="0">
                        <a:buNone/>
                      </a:pPr>
                      <a:r>
                        <a:rPr lang="en-GB"/>
                        <a:t>Acknowledging that social work systems can disproportionately harm people from ethnic minority backgrounds.</a:t>
                      </a:r>
                    </a:p>
                  </a:txBody>
                  <a:tcPr/>
                </a:tc>
                <a:extLst>
                  <a:ext uri="{0D108BD9-81ED-4DB2-BD59-A6C34878D82A}">
                    <a16:rowId xmlns:a16="http://schemas.microsoft.com/office/drawing/2014/main" val="1684484257"/>
                  </a:ext>
                </a:extLst>
              </a:tr>
              <a:tr h="370840">
                <a:tc>
                  <a:txBody>
                    <a:bodyPr/>
                    <a:lstStyle/>
                    <a:p>
                      <a:r>
                        <a:rPr lang="en-GB"/>
                        <a:t>Challenging white normativity</a:t>
                      </a:r>
                    </a:p>
                  </a:txBody>
                  <a:tcPr/>
                </a:tc>
                <a:tc>
                  <a:txBody>
                    <a:bodyPr/>
                    <a:lstStyle/>
                    <a:p>
                      <a:pPr lvl="0">
                        <a:buNone/>
                      </a:pPr>
                      <a:r>
                        <a:rPr lang="en-GB"/>
                        <a:t>Questioning default standards that marginalise non white experiences.</a:t>
                      </a:r>
                    </a:p>
                  </a:txBody>
                  <a:tcPr/>
                </a:tc>
                <a:extLst>
                  <a:ext uri="{0D108BD9-81ED-4DB2-BD59-A6C34878D82A}">
                    <a16:rowId xmlns:a16="http://schemas.microsoft.com/office/drawing/2014/main" val="442735632"/>
                  </a:ext>
                </a:extLst>
              </a:tr>
              <a:tr h="370840">
                <a:tc>
                  <a:txBody>
                    <a:bodyPr/>
                    <a:lstStyle/>
                    <a:p>
                      <a:r>
                        <a:rPr lang="en-GB"/>
                        <a:t>Valuing Lived Experience</a:t>
                      </a:r>
                    </a:p>
                  </a:txBody>
                  <a:tcPr/>
                </a:tc>
                <a:tc>
                  <a:txBody>
                    <a:bodyPr/>
                    <a:lstStyle/>
                    <a:p>
                      <a:pPr lvl="0">
                        <a:buNone/>
                      </a:pPr>
                      <a:r>
                        <a:rPr lang="en-GB"/>
                        <a:t>Valuing the voices of people from ethnic minority backgrounds in shaping the policy, practice and decision making.</a:t>
                      </a:r>
                    </a:p>
                  </a:txBody>
                  <a:tcPr/>
                </a:tc>
                <a:extLst>
                  <a:ext uri="{0D108BD9-81ED-4DB2-BD59-A6C34878D82A}">
                    <a16:rowId xmlns:a16="http://schemas.microsoft.com/office/drawing/2014/main" val="1939050897"/>
                  </a:ext>
                </a:extLst>
              </a:tr>
              <a:tr h="370840">
                <a:tc>
                  <a:txBody>
                    <a:bodyPr/>
                    <a:lstStyle/>
                    <a:p>
                      <a:r>
                        <a:rPr lang="en-GB"/>
                        <a:t>Redistributing power</a:t>
                      </a:r>
                    </a:p>
                  </a:txBody>
                  <a:tcPr/>
                </a:tc>
                <a:tc>
                  <a:txBody>
                    <a:bodyPr/>
                    <a:lstStyle/>
                    <a:p>
                      <a:r>
                        <a:rPr lang="en-GB"/>
                        <a:t>Advocating for equity in access to resources, representation and leadership.</a:t>
                      </a:r>
                    </a:p>
                  </a:txBody>
                  <a:tcPr/>
                </a:tc>
                <a:extLst>
                  <a:ext uri="{0D108BD9-81ED-4DB2-BD59-A6C34878D82A}">
                    <a16:rowId xmlns:a16="http://schemas.microsoft.com/office/drawing/2014/main" val="2499451314"/>
                  </a:ext>
                </a:extLst>
              </a:tr>
            </a:tbl>
          </a:graphicData>
        </a:graphic>
      </p:graphicFrame>
    </p:spTree>
    <p:extLst>
      <p:ext uri="{BB962C8B-B14F-4D97-AF65-F5344CB8AC3E}">
        <p14:creationId xmlns:p14="http://schemas.microsoft.com/office/powerpoint/2010/main" val="3812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4D591-C5EB-78E8-F78C-6ED12F95B49E}"/>
            </a:ext>
          </a:extLst>
        </p:cNvPr>
        <p:cNvGrpSpPr/>
        <p:nvPr/>
      </p:nvGrpSpPr>
      <p:grpSpPr>
        <a:xfrm>
          <a:off x="0" y="0"/>
          <a:ext cx="0" cy="0"/>
          <a:chOff x="0" y="0"/>
          <a:chExt cx="0" cy="0"/>
        </a:xfrm>
      </p:grpSpPr>
      <p:pic>
        <p:nvPicPr>
          <p:cNvPr id="4" name="Picture 3" descr="A diagram of different types of business&#10;&#10;Description automatically generated with medium confidence">
            <a:extLst>
              <a:ext uri="{FF2B5EF4-FFF2-40B4-BE49-F238E27FC236}">
                <a16:creationId xmlns:a16="http://schemas.microsoft.com/office/drawing/2014/main" id="{56ACB6C1-A116-3C59-6B1C-A1AA9F96355C}"/>
              </a:ext>
            </a:extLst>
          </p:cNvPr>
          <p:cNvPicPr>
            <a:picLocks noChangeAspect="1"/>
          </p:cNvPicPr>
          <p:nvPr/>
        </p:nvPicPr>
        <p:blipFill>
          <a:blip r:embed="rId2"/>
          <a:stretch>
            <a:fillRect/>
          </a:stretch>
        </p:blipFill>
        <p:spPr>
          <a:xfrm rot="955085">
            <a:off x="10038876" y="4029797"/>
            <a:ext cx="5773125" cy="5571066"/>
          </a:xfrm>
          <a:prstGeom prst="rect">
            <a:avLst/>
          </a:prstGeom>
        </p:spPr>
      </p:pic>
      <p:pic>
        <p:nvPicPr>
          <p:cNvPr id="11" name="Picture 10">
            <a:extLst>
              <a:ext uri="{FF2B5EF4-FFF2-40B4-BE49-F238E27FC236}">
                <a16:creationId xmlns:a16="http://schemas.microsoft.com/office/drawing/2014/main" id="{2EC87242-8FD6-15AB-6374-9E379440AEE8}"/>
              </a:ext>
            </a:extLst>
          </p:cNvPr>
          <p:cNvPicPr>
            <a:picLocks noChangeAspect="1"/>
          </p:cNvPicPr>
          <p:nvPr/>
        </p:nvPicPr>
        <p:blipFill>
          <a:blip r:embed="rId3"/>
          <a:stretch>
            <a:fillRect/>
          </a:stretch>
        </p:blipFill>
        <p:spPr>
          <a:xfrm>
            <a:off x="900581" y="270742"/>
            <a:ext cx="9030960" cy="6544588"/>
          </a:xfrm>
          <a:prstGeom prst="rect">
            <a:avLst/>
          </a:prstGeom>
        </p:spPr>
      </p:pic>
    </p:spTree>
    <p:extLst>
      <p:ext uri="{BB962C8B-B14F-4D97-AF65-F5344CB8AC3E}">
        <p14:creationId xmlns:p14="http://schemas.microsoft.com/office/powerpoint/2010/main" val="4270274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C8748-38ED-2ADA-D2BE-97DDEEC437F6}"/>
            </a:ext>
          </a:extLst>
        </p:cNvPr>
        <p:cNvGrpSpPr/>
        <p:nvPr/>
      </p:nvGrpSpPr>
      <p:grpSpPr>
        <a:xfrm>
          <a:off x="0" y="0"/>
          <a:ext cx="0" cy="0"/>
          <a:chOff x="0" y="0"/>
          <a:chExt cx="0" cy="0"/>
        </a:xfrm>
      </p:grpSpPr>
      <p:pic>
        <p:nvPicPr>
          <p:cNvPr id="4" name="Picture 3" descr="A diagram of different types of business&#10;&#10;Description automatically generated with medium confidence">
            <a:extLst>
              <a:ext uri="{FF2B5EF4-FFF2-40B4-BE49-F238E27FC236}">
                <a16:creationId xmlns:a16="http://schemas.microsoft.com/office/drawing/2014/main" id="{16281F01-DFAC-108F-8948-427C84EE3CB3}"/>
              </a:ext>
            </a:extLst>
          </p:cNvPr>
          <p:cNvPicPr>
            <a:picLocks noChangeAspect="1"/>
          </p:cNvPicPr>
          <p:nvPr/>
        </p:nvPicPr>
        <p:blipFill>
          <a:blip r:embed="rId2"/>
          <a:stretch>
            <a:fillRect/>
          </a:stretch>
        </p:blipFill>
        <p:spPr>
          <a:xfrm rot="955085">
            <a:off x="10038876" y="4029797"/>
            <a:ext cx="5773125" cy="5571066"/>
          </a:xfrm>
          <a:prstGeom prst="rect">
            <a:avLst/>
          </a:prstGeom>
        </p:spPr>
      </p:pic>
      <p:sp>
        <p:nvSpPr>
          <p:cNvPr id="2" name="TextBox 1">
            <a:extLst>
              <a:ext uri="{FF2B5EF4-FFF2-40B4-BE49-F238E27FC236}">
                <a16:creationId xmlns:a16="http://schemas.microsoft.com/office/drawing/2014/main" id="{48D9E00D-8730-F859-8B8D-84F923F9E3B9}"/>
              </a:ext>
            </a:extLst>
          </p:cNvPr>
          <p:cNvSpPr txBox="1"/>
          <p:nvPr/>
        </p:nvSpPr>
        <p:spPr>
          <a:xfrm>
            <a:off x="1171074" y="417095"/>
            <a:ext cx="7830029" cy="523220"/>
          </a:xfrm>
          <a:prstGeom prst="rect">
            <a:avLst/>
          </a:prstGeom>
          <a:noFill/>
        </p:spPr>
        <p:txBody>
          <a:bodyPr wrap="none" lIns="91440" tIns="45720" rIns="91440" bIns="45720" rtlCol="0" anchor="t">
            <a:spAutoFit/>
          </a:bodyPr>
          <a:lstStyle/>
          <a:p>
            <a:r>
              <a:rPr lang="en-GB" sz="2800"/>
              <a:t>Wheel of Power – Group Task and Individual Task</a:t>
            </a:r>
          </a:p>
        </p:txBody>
      </p:sp>
      <p:sp>
        <p:nvSpPr>
          <p:cNvPr id="6" name="TextBox 5">
            <a:extLst>
              <a:ext uri="{FF2B5EF4-FFF2-40B4-BE49-F238E27FC236}">
                <a16:creationId xmlns:a16="http://schemas.microsoft.com/office/drawing/2014/main" id="{4FA02588-D3B3-1F07-E927-73DFB5E1A27F}"/>
              </a:ext>
            </a:extLst>
          </p:cNvPr>
          <p:cNvSpPr txBox="1"/>
          <p:nvPr/>
        </p:nvSpPr>
        <p:spPr>
          <a:xfrm>
            <a:off x="1269712" y="1104098"/>
            <a:ext cx="973901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 a group, choose </a:t>
            </a:r>
            <a:r>
              <a:rPr lang="en-US" i="1"/>
              <a:t>ONE </a:t>
            </a:r>
            <a:r>
              <a:rPr lang="en-US"/>
              <a:t>spoke of the wheel. Design a 'power shift' for our service.</a:t>
            </a:r>
          </a:p>
          <a:p>
            <a:endParaRPr lang="en-US"/>
          </a:p>
          <a:p>
            <a:r>
              <a:rPr lang="en-US"/>
              <a:t>For example:</a:t>
            </a:r>
          </a:p>
          <a:p>
            <a:endParaRPr lang="en-US"/>
          </a:p>
          <a:p>
            <a:endParaRPr lang="en-US"/>
          </a:p>
          <a:p>
            <a:endParaRPr lang="en-US"/>
          </a:p>
          <a:p>
            <a:endParaRPr lang="en-US"/>
          </a:p>
          <a:p>
            <a:endParaRPr lang="en-US"/>
          </a:p>
          <a:p>
            <a:endParaRPr lang="en-US"/>
          </a:p>
          <a:p>
            <a:endParaRPr lang="en-US"/>
          </a:p>
          <a:p>
            <a:r>
              <a:rPr lang="en-US"/>
              <a:t>Now, independently, place yourself on 2-3 spokes of the wheel and consider:</a:t>
            </a:r>
          </a:p>
          <a:p>
            <a:pPr marL="285750" indent="-285750">
              <a:buFont typeface="Calibri"/>
              <a:buChar char="-"/>
            </a:pPr>
            <a:r>
              <a:rPr lang="en-US"/>
              <a:t>Where do you hold power?</a:t>
            </a:r>
          </a:p>
          <a:p>
            <a:pPr marL="285750" indent="-285750">
              <a:buFont typeface="Calibri"/>
              <a:buChar char="-"/>
            </a:pPr>
            <a:r>
              <a:rPr lang="en-US"/>
              <a:t>Where do you face barriers?</a:t>
            </a:r>
          </a:p>
          <a:p>
            <a:pPr marL="285750" indent="-285750">
              <a:buFont typeface="Calibri"/>
              <a:buChar char="-"/>
            </a:pPr>
            <a:endParaRPr lang="en-US"/>
          </a:p>
          <a:p>
            <a:endParaRPr lang="en-US"/>
          </a:p>
        </p:txBody>
      </p:sp>
      <p:graphicFrame>
        <p:nvGraphicFramePr>
          <p:cNvPr id="8" name="Table 7">
            <a:extLst>
              <a:ext uri="{FF2B5EF4-FFF2-40B4-BE49-F238E27FC236}">
                <a16:creationId xmlns:a16="http://schemas.microsoft.com/office/drawing/2014/main" id="{DB65DCE0-3504-AAE1-0F87-8B03C93DAED2}"/>
              </a:ext>
            </a:extLst>
          </p:cNvPr>
          <p:cNvGraphicFramePr>
            <a:graphicFrameLocks noGrp="1"/>
          </p:cNvGraphicFramePr>
          <p:nvPr>
            <p:extLst>
              <p:ext uri="{D42A27DB-BD31-4B8C-83A1-F6EECF244321}">
                <p14:modId xmlns:p14="http://schemas.microsoft.com/office/powerpoint/2010/main" val="3145875223"/>
              </p:ext>
            </p:extLst>
          </p:nvPr>
        </p:nvGraphicFramePr>
        <p:xfrm>
          <a:off x="1754248" y="2061024"/>
          <a:ext cx="8886666" cy="1158240"/>
        </p:xfrm>
        <a:graphic>
          <a:graphicData uri="http://schemas.openxmlformats.org/drawingml/2006/table">
            <a:tbl>
              <a:tblPr firstRow="1" bandRow="1">
                <a:tableStyleId>{5C22544A-7EE6-4342-B048-85BDC9FD1C3A}</a:tableStyleId>
              </a:tblPr>
              <a:tblGrid>
                <a:gridCol w="2962222">
                  <a:extLst>
                    <a:ext uri="{9D8B030D-6E8A-4147-A177-3AD203B41FA5}">
                      <a16:colId xmlns:a16="http://schemas.microsoft.com/office/drawing/2014/main" val="2457331914"/>
                    </a:ext>
                  </a:extLst>
                </a:gridCol>
                <a:gridCol w="2962222">
                  <a:extLst>
                    <a:ext uri="{9D8B030D-6E8A-4147-A177-3AD203B41FA5}">
                      <a16:colId xmlns:a16="http://schemas.microsoft.com/office/drawing/2014/main" val="3282732069"/>
                    </a:ext>
                  </a:extLst>
                </a:gridCol>
                <a:gridCol w="2962222">
                  <a:extLst>
                    <a:ext uri="{9D8B030D-6E8A-4147-A177-3AD203B41FA5}">
                      <a16:colId xmlns:a16="http://schemas.microsoft.com/office/drawing/2014/main" val="2105766437"/>
                    </a:ext>
                  </a:extLst>
                </a:gridCol>
              </a:tblGrid>
              <a:tr h="288770">
                <a:tc>
                  <a:txBody>
                    <a:bodyPr/>
                    <a:lstStyle/>
                    <a:p>
                      <a:r>
                        <a:rPr lang="en-US" sz="1600"/>
                        <a:t>Spoke</a:t>
                      </a:r>
                    </a:p>
                  </a:txBody>
                  <a:tcPr/>
                </a:tc>
                <a:tc>
                  <a:txBody>
                    <a:bodyPr/>
                    <a:lstStyle/>
                    <a:p>
                      <a:r>
                        <a:rPr lang="en-US" sz="1600"/>
                        <a:t>Current Power Imbalance</a:t>
                      </a:r>
                    </a:p>
                  </a:txBody>
                  <a:tcPr/>
                </a:tc>
                <a:tc>
                  <a:txBody>
                    <a:bodyPr/>
                    <a:lstStyle/>
                    <a:p>
                      <a:r>
                        <a:rPr lang="en-US" sz="1600"/>
                        <a:t>Practicable Solution</a:t>
                      </a:r>
                    </a:p>
                  </a:txBody>
                  <a:tcPr/>
                </a:tc>
                <a:extLst>
                  <a:ext uri="{0D108BD9-81ED-4DB2-BD59-A6C34878D82A}">
                    <a16:rowId xmlns:a16="http://schemas.microsoft.com/office/drawing/2014/main" val="3012040142"/>
                  </a:ext>
                </a:extLst>
              </a:tr>
              <a:tr h="716576">
                <a:tc>
                  <a:txBody>
                    <a:bodyPr/>
                    <a:lstStyle/>
                    <a:p>
                      <a:r>
                        <a:rPr lang="en-US" sz="1600"/>
                        <a:t>Language</a:t>
                      </a:r>
                    </a:p>
                  </a:txBody>
                  <a:tcPr/>
                </a:tc>
                <a:tc>
                  <a:txBody>
                    <a:bodyPr/>
                    <a:lstStyle/>
                    <a:p>
                      <a:r>
                        <a:rPr lang="en-US" sz="1600"/>
                        <a:t>Forms only in English</a:t>
                      </a:r>
                    </a:p>
                  </a:txBody>
                  <a:tcPr/>
                </a:tc>
                <a:tc>
                  <a:txBody>
                    <a:bodyPr/>
                    <a:lstStyle/>
                    <a:p>
                      <a:r>
                        <a:rPr lang="en-US" sz="1600"/>
                        <a:t>Translate to top 3 languages and use pictograms</a:t>
                      </a:r>
                    </a:p>
                    <a:p>
                      <a:pPr lvl="0">
                        <a:buNone/>
                      </a:pPr>
                      <a:endParaRPr lang="en-US" sz="1600"/>
                    </a:p>
                  </a:txBody>
                  <a:tcPr/>
                </a:tc>
                <a:extLst>
                  <a:ext uri="{0D108BD9-81ED-4DB2-BD59-A6C34878D82A}">
                    <a16:rowId xmlns:a16="http://schemas.microsoft.com/office/drawing/2014/main" val="2650276793"/>
                  </a:ext>
                </a:extLst>
              </a:tr>
            </a:tbl>
          </a:graphicData>
        </a:graphic>
      </p:graphicFrame>
    </p:spTree>
    <p:extLst>
      <p:ext uri="{BB962C8B-B14F-4D97-AF65-F5344CB8AC3E}">
        <p14:creationId xmlns:p14="http://schemas.microsoft.com/office/powerpoint/2010/main" val="39902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4CABC-E674-A955-A186-126F9513278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ED1CF9F-5EA5-92D6-C74B-9CBCEB5BF637}"/>
              </a:ext>
            </a:extLst>
          </p:cNvPr>
          <p:cNvSpPr>
            <a:spLocks noGrp="1"/>
          </p:cNvSpPr>
          <p:nvPr>
            <p:ph idx="1"/>
          </p:nvPr>
        </p:nvSpPr>
        <p:spPr>
          <a:xfrm>
            <a:off x="2057400" y="2223912"/>
            <a:ext cx="7876822" cy="2810932"/>
          </a:xfrm>
        </p:spPr>
        <p:txBody>
          <a:bodyPr vert="horz" lIns="91440" tIns="45720" rIns="91440" bIns="45720" rtlCol="0" anchor="t">
            <a:normAutofit fontScale="55000" lnSpcReduction="20000"/>
          </a:bodyPr>
          <a:lstStyle/>
          <a:p>
            <a:pPr marL="0" indent="0" algn="ctr">
              <a:buNone/>
            </a:pPr>
            <a:r>
              <a:rPr lang="en-US" sz="9800"/>
              <a:t>“Diversity is being invited to the party; inclusion is being asked to dance”</a:t>
            </a:r>
          </a:p>
          <a:p>
            <a:pPr marL="0" indent="0" algn="ctr">
              <a:buNone/>
            </a:pPr>
            <a:r>
              <a:rPr lang="en-US" sz="9800"/>
              <a:t> </a:t>
            </a:r>
            <a:r>
              <a:rPr lang="en-US" sz="9800" err="1"/>
              <a:t>Vernā</a:t>
            </a:r>
            <a:r>
              <a:rPr lang="en-US" sz="9800"/>
              <a:t> Myers </a:t>
            </a:r>
          </a:p>
          <a:p>
            <a:endParaRPr lang="en-US"/>
          </a:p>
          <a:p>
            <a:endParaRPr lang="en-US" sz="2000"/>
          </a:p>
          <a:p>
            <a:endParaRPr lang="en-US" sz="1200"/>
          </a:p>
        </p:txBody>
      </p:sp>
      <p:pic>
        <p:nvPicPr>
          <p:cNvPr id="3" name="Picture 2" descr="A diagram of different types of business&#10;&#10;Description automatically generated with medium confidence">
            <a:extLst>
              <a:ext uri="{FF2B5EF4-FFF2-40B4-BE49-F238E27FC236}">
                <a16:creationId xmlns:a16="http://schemas.microsoft.com/office/drawing/2014/main" id="{98C5593D-4E49-43B5-3B5D-41171A3DCD02}"/>
              </a:ext>
            </a:extLst>
          </p:cNvPr>
          <p:cNvPicPr>
            <a:picLocks noChangeAspect="1"/>
          </p:cNvPicPr>
          <p:nvPr/>
        </p:nvPicPr>
        <p:blipFill>
          <a:blip r:embed="rId2"/>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2173274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9CC45-A4E8-A1CE-555C-D1B530BBC3E5}"/>
            </a:ext>
          </a:extLst>
        </p:cNvPr>
        <p:cNvGrpSpPr/>
        <p:nvPr/>
      </p:nvGrpSpPr>
      <p:grpSpPr>
        <a:xfrm>
          <a:off x="0" y="0"/>
          <a:ext cx="0" cy="0"/>
          <a:chOff x="0" y="0"/>
          <a:chExt cx="0" cy="0"/>
        </a:xfrm>
      </p:grpSpPr>
      <p:pic>
        <p:nvPicPr>
          <p:cNvPr id="4" name="Online Media 3" title="Inclusion Makes the World More Vibrant">
            <a:hlinkClick r:id="" action="ppaction://media"/>
            <a:extLst>
              <a:ext uri="{FF2B5EF4-FFF2-40B4-BE49-F238E27FC236}">
                <a16:creationId xmlns:a16="http://schemas.microsoft.com/office/drawing/2014/main" id="{3CD4141D-7E56-BB9D-BD37-0DA779C17CAA}"/>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424051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B6B8A-F02C-E4CD-345F-EFBD3F4A2E01}"/>
              </a:ext>
            </a:extLst>
          </p:cNvPr>
          <p:cNvSpPr>
            <a:spLocks noGrp="1"/>
          </p:cNvSpPr>
          <p:nvPr>
            <p:ph type="title"/>
          </p:nvPr>
        </p:nvSpPr>
        <p:spPr/>
        <p:txBody>
          <a:bodyPr/>
          <a:lstStyle/>
          <a:p>
            <a:r>
              <a:rPr lang="en-GB" dirty="0"/>
              <a:t>Before you leave.. </a:t>
            </a:r>
            <a:br>
              <a:rPr lang="en-GB" dirty="0"/>
            </a:br>
            <a:r>
              <a:rPr lang="en-GB" dirty="0"/>
              <a:t>A commitment please..	</a:t>
            </a:r>
          </a:p>
        </p:txBody>
      </p:sp>
      <p:sp>
        <p:nvSpPr>
          <p:cNvPr id="3" name="Content Placeholder 2">
            <a:extLst>
              <a:ext uri="{FF2B5EF4-FFF2-40B4-BE49-F238E27FC236}">
                <a16:creationId xmlns:a16="http://schemas.microsoft.com/office/drawing/2014/main" id="{3B5CCC7E-9929-9988-19B9-974DDEE627AD}"/>
              </a:ext>
            </a:extLst>
          </p:cNvPr>
          <p:cNvSpPr>
            <a:spLocks noGrp="1"/>
          </p:cNvSpPr>
          <p:nvPr>
            <p:ph idx="1"/>
          </p:nvPr>
        </p:nvSpPr>
        <p:spPr/>
        <p:txBody>
          <a:bodyPr vert="horz" lIns="91440" tIns="45720" rIns="91440" bIns="45720" rtlCol="0" anchor="t">
            <a:normAutofit/>
          </a:bodyPr>
          <a:lstStyle/>
          <a:p>
            <a:pPr marL="0" indent="0">
              <a:buNone/>
            </a:pPr>
            <a:endParaRPr lang="en-GB" sz="3600" dirty="0"/>
          </a:p>
          <a:p>
            <a:pPr marL="0" indent="0">
              <a:buNone/>
            </a:pPr>
            <a:endParaRPr lang="en-GB" sz="3600" dirty="0"/>
          </a:p>
          <a:p>
            <a:pPr marL="0" indent="0">
              <a:buNone/>
            </a:pPr>
            <a:r>
              <a:rPr lang="en-GB" sz="3600"/>
              <a:t>"One action I will take to be more inclusive in my </a:t>
            </a:r>
            <a:r>
              <a:rPr lang="en-GB" sz="3600" dirty="0"/>
              <a:t>work from today is</a:t>
            </a:r>
            <a:r>
              <a:rPr lang="en-GB" sz="1000" dirty="0"/>
              <a:t>..........................................................................</a:t>
            </a:r>
            <a:r>
              <a:rPr lang="en-GB" sz="3600" dirty="0"/>
              <a:t>"</a:t>
            </a:r>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9B1B809A-B08F-998E-3FED-0843EC51B347}"/>
              </a:ext>
            </a:extLst>
          </p:cNvPr>
          <p:cNvPicPr>
            <a:picLocks noChangeAspect="1"/>
          </p:cNvPicPr>
          <p:nvPr/>
        </p:nvPicPr>
        <p:blipFill>
          <a:blip r:embed="rId2"/>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1020825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BDE9F-B4BB-3EBD-187B-F4A98FAA3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FF8D1-A32B-5119-BF27-BB836779633B}"/>
              </a:ext>
            </a:extLst>
          </p:cNvPr>
          <p:cNvSpPr>
            <a:spLocks noGrp="1"/>
          </p:cNvSpPr>
          <p:nvPr>
            <p:ph type="title"/>
          </p:nvPr>
        </p:nvSpPr>
        <p:spPr>
          <a:xfrm>
            <a:off x="950495" y="2450599"/>
            <a:ext cx="10515600" cy="1325563"/>
          </a:xfrm>
        </p:spPr>
        <p:txBody>
          <a:bodyPr/>
          <a:lstStyle/>
          <a:p>
            <a:pPr algn="ctr"/>
            <a:r>
              <a:rPr lang="en-GB"/>
              <a:t>THANK YOU!!	</a:t>
            </a:r>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520B8225-5374-FB5A-2E22-019D8923A4CA}"/>
              </a:ext>
            </a:extLst>
          </p:cNvPr>
          <p:cNvPicPr>
            <a:picLocks noChangeAspect="1"/>
          </p:cNvPicPr>
          <p:nvPr/>
        </p:nvPicPr>
        <p:blipFill>
          <a:blip r:embed="rId2"/>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24523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70D7D-5BDD-4873-E823-866FE797F4E2}"/>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1BEF9713-5EB6-902F-8347-6DAAD705B3EC}"/>
              </a:ext>
            </a:extLst>
          </p:cNvPr>
          <p:cNvGrpSpPr/>
          <p:nvPr/>
        </p:nvGrpSpPr>
        <p:grpSpPr>
          <a:xfrm>
            <a:off x="-4621775" y="4399846"/>
            <a:ext cx="7686024" cy="1389338"/>
            <a:chOff x="3330507" y="4611300"/>
            <a:chExt cx="7686024" cy="1389338"/>
          </a:xfrm>
        </p:grpSpPr>
        <p:sp>
          <p:nvSpPr>
            <p:cNvPr id="16" name="Arrow: Pentagon 15">
              <a:extLst>
                <a:ext uri="{FF2B5EF4-FFF2-40B4-BE49-F238E27FC236}">
                  <a16:creationId xmlns:a16="http://schemas.microsoft.com/office/drawing/2014/main" id="{C07EAC94-F75A-43E0-1307-B5831A65A878}"/>
                </a:ext>
              </a:extLst>
            </p:cNvPr>
            <p:cNvSpPr/>
            <p:nvPr/>
          </p:nvSpPr>
          <p:spPr>
            <a:xfrm>
              <a:off x="3330507" y="4611300"/>
              <a:ext cx="7686024" cy="1389338"/>
            </a:xfrm>
            <a:prstGeom prst="homePlate">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400" b="1"/>
                <a:t>PRACTICE</a:t>
              </a:r>
            </a:p>
          </p:txBody>
        </p:sp>
        <p:sp>
          <p:nvSpPr>
            <p:cNvPr id="26" name="TextBox 25">
              <a:extLst>
                <a:ext uri="{FF2B5EF4-FFF2-40B4-BE49-F238E27FC236}">
                  <a16:creationId xmlns:a16="http://schemas.microsoft.com/office/drawing/2014/main" id="{A748C079-17A2-32A6-9130-29DD0EC1660B}"/>
                </a:ext>
              </a:extLst>
            </p:cNvPr>
            <p:cNvSpPr txBox="1"/>
            <p:nvPr/>
          </p:nvSpPr>
          <p:spPr>
            <a:xfrm>
              <a:off x="5092992" y="5105765"/>
              <a:ext cx="5071731" cy="369332"/>
            </a:xfrm>
            <a:prstGeom prst="rect">
              <a:avLst/>
            </a:prstGeom>
            <a:noFill/>
          </p:spPr>
          <p:txBody>
            <a:bodyPr wrap="square" rtlCol="0">
              <a:spAutoFit/>
            </a:bodyPr>
            <a:lstStyle/>
            <a:p>
              <a:r>
                <a:rPr lang="en-GB"/>
                <a:t>Application to Practice</a:t>
              </a:r>
            </a:p>
          </p:txBody>
        </p:sp>
      </p:grpSp>
      <p:grpSp>
        <p:nvGrpSpPr>
          <p:cNvPr id="28" name="Group 27">
            <a:extLst>
              <a:ext uri="{FF2B5EF4-FFF2-40B4-BE49-F238E27FC236}">
                <a16:creationId xmlns:a16="http://schemas.microsoft.com/office/drawing/2014/main" id="{4BCEB21D-5243-6EC5-BEB7-683BDD5714B4}"/>
              </a:ext>
            </a:extLst>
          </p:cNvPr>
          <p:cNvGrpSpPr/>
          <p:nvPr/>
        </p:nvGrpSpPr>
        <p:grpSpPr>
          <a:xfrm>
            <a:off x="-4621775" y="2574282"/>
            <a:ext cx="7686024" cy="1389338"/>
            <a:chOff x="3311128" y="2821117"/>
            <a:chExt cx="7686024" cy="1389338"/>
          </a:xfrm>
          <a:solidFill>
            <a:schemeClr val="accent5">
              <a:lumMod val="60000"/>
              <a:lumOff val="40000"/>
            </a:schemeClr>
          </a:solidFill>
        </p:grpSpPr>
        <p:sp>
          <p:nvSpPr>
            <p:cNvPr id="21" name="Arrow: Pentagon 20">
              <a:extLst>
                <a:ext uri="{FF2B5EF4-FFF2-40B4-BE49-F238E27FC236}">
                  <a16:creationId xmlns:a16="http://schemas.microsoft.com/office/drawing/2014/main" id="{47DB908E-269D-6264-55AD-43E57D5AACC3}"/>
                </a:ext>
              </a:extLst>
            </p:cNvPr>
            <p:cNvSpPr/>
            <p:nvPr/>
          </p:nvSpPr>
          <p:spPr>
            <a:xfrm>
              <a:off x="3311128" y="2821117"/>
              <a:ext cx="7686024" cy="1389338"/>
            </a:xfrm>
            <a:prstGeom prst="homePlate">
              <a:avLst/>
            </a:prstGeom>
            <a:gr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000" b="1"/>
                <a:t>APPLICATION</a:t>
              </a:r>
            </a:p>
          </p:txBody>
        </p:sp>
        <p:sp>
          <p:nvSpPr>
            <p:cNvPr id="25" name="TextBox 24">
              <a:extLst>
                <a:ext uri="{FF2B5EF4-FFF2-40B4-BE49-F238E27FC236}">
                  <a16:creationId xmlns:a16="http://schemas.microsoft.com/office/drawing/2014/main" id="{C066641E-FBCD-CDD1-F47A-4224F170C441}"/>
                </a:ext>
              </a:extLst>
            </p:cNvPr>
            <p:cNvSpPr txBox="1"/>
            <p:nvPr/>
          </p:nvSpPr>
          <p:spPr>
            <a:xfrm>
              <a:off x="5090618" y="3331120"/>
              <a:ext cx="5071731" cy="369332"/>
            </a:xfrm>
            <a:prstGeom prst="rect">
              <a:avLst/>
            </a:prstGeom>
            <a:grpFill/>
          </p:spPr>
          <p:txBody>
            <a:bodyPr wrap="square" rtlCol="0">
              <a:spAutoFit/>
            </a:bodyPr>
            <a:lstStyle/>
            <a:p>
              <a:r>
                <a:rPr lang="en-GB"/>
                <a:t>Understand impact of Bias and Stereotypes</a:t>
              </a:r>
            </a:p>
          </p:txBody>
        </p:sp>
      </p:grpSp>
      <p:grpSp>
        <p:nvGrpSpPr>
          <p:cNvPr id="27" name="Group 26">
            <a:extLst>
              <a:ext uri="{FF2B5EF4-FFF2-40B4-BE49-F238E27FC236}">
                <a16:creationId xmlns:a16="http://schemas.microsoft.com/office/drawing/2014/main" id="{386B4911-1FD7-835A-2836-0569C3DD73C4}"/>
              </a:ext>
            </a:extLst>
          </p:cNvPr>
          <p:cNvGrpSpPr/>
          <p:nvPr/>
        </p:nvGrpSpPr>
        <p:grpSpPr>
          <a:xfrm>
            <a:off x="-4621775" y="775168"/>
            <a:ext cx="7686024" cy="1388597"/>
            <a:chOff x="3311128" y="1031675"/>
            <a:chExt cx="7686024" cy="1388597"/>
          </a:xfrm>
          <a:solidFill>
            <a:schemeClr val="accent5">
              <a:lumMod val="40000"/>
              <a:lumOff val="60000"/>
            </a:schemeClr>
          </a:solidFill>
        </p:grpSpPr>
        <p:sp>
          <p:nvSpPr>
            <p:cNvPr id="22" name="Arrow: Pentagon 21">
              <a:extLst>
                <a:ext uri="{FF2B5EF4-FFF2-40B4-BE49-F238E27FC236}">
                  <a16:creationId xmlns:a16="http://schemas.microsoft.com/office/drawing/2014/main" id="{9FD528AB-2945-3795-0CB0-ED73A33067BA}"/>
                </a:ext>
              </a:extLst>
            </p:cNvPr>
            <p:cNvSpPr/>
            <p:nvPr/>
          </p:nvSpPr>
          <p:spPr>
            <a:xfrm>
              <a:off x="3311128" y="1031675"/>
              <a:ext cx="7686024" cy="1388597"/>
            </a:xfrm>
            <a:prstGeom prst="homePlate">
              <a:avLst/>
            </a:prstGeom>
            <a:gr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000" b="1"/>
                <a:t>THEORY</a:t>
              </a:r>
            </a:p>
          </p:txBody>
        </p:sp>
        <p:sp>
          <p:nvSpPr>
            <p:cNvPr id="24" name="TextBox 23">
              <a:extLst>
                <a:ext uri="{FF2B5EF4-FFF2-40B4-BE49-F238E27FC236}">
                  <a16:creationId xmlns:a16="http://schemas.microsoft.com/office/drawing/2014/main" id="{AFB6E746-E3EC-8086-75F3-05DC78106191}"/>
                </a:ext>
              </a:extLst>
            </p:cNvPr>
            <p:cNvSpPr txBox="1"/>
            <p:nvPr/>
          </p:nvSpPr>
          <p:spPr>
            <a:xfrm>
              <a:off x="5073613" y="1541307"/>
              <a:ext cx="5071731" cy="369332"/>
            </a:xfrm>
            <a:prstGeom prst="rect">
              <a:avLst/>
            </a:prstGeom>
            <a:grpFill/>
          </p:spPr>
          <p:txBody>
            <a:bodyPr wrap="square" rtlCol="0">
              <a:spAutoFit/>
            </a:bodyPr>
            <a:lstStyle/>
            <a:p>
              <a:r>
                <a:rPr lang="en-GB"/>
                <a:t>Knowledge of Diversity and Inclusion.</a:t>
              </a:r>
            </a:p>
          </p:txBody>
        </p:sp>
      </p:grpSp>
      <p:pic>
        <p:nvPicPr>
          <p:cNvPr id="4" name="Picture 3" descr="A diagram of different types of business&#10;&#10;Description automatically generated with medium confidence">
            <a:extLst>
              <a:ext uri="{FF2B5EF4-FFF2-40B4-BE49-F238E27FC236}">
                <a16:creationId xmlns:a16="http://schemas.microsoft.com/office/drawing/2014/main" id="{C7072F37-67A4-8D7C-73FC-EA3B269123D0}"/>
              </a:ext>
            </a:extLst>
          </p:cNvPr>
          <p:cNvPicPr>
            <a:picLocks noChangeAspect="1"/>
          </p:cNvPicPr>
          <p:nvPr/>
        </p:nvPicPr>
        <p:blipFill>
          <a:blip r:embed="rId2"/>
          <a:stretch>
            <a:fillRect/>
          </a:stretch>
        </p:blipFill>
        <p:spPr>
          <a:xfrm rot="955085">
            <a:off x="10038876" y="4029797"/>
            <a:ext cx="5773125" cy="5571066"/>
          </a:xfrm>
          <a:prstGeom prst="rect">
            <a:avLst/>
          </a:prstGeom>
        </p:spPr>
      </p:pic>
      <p:sp>
        <p:nvSpPr>
          <p:cNvPr id="12" name="Rectangle 11">
            <a:extLst>
              <a:ext uri="{FF2B5EF4-FFF2-40B4-BE49-F238E27FC236}">
                <a16:creationId xmlns:a16="http://schemas.microsoft.com/office/drawing/2014/main" id="{BBCCB12B-76C1-5F8F-3E61-A79D422B1A19}"/>
              </a:ext>
            </a:extLst>
          </p:cNvPr>
          <p:cNvSpPr/>
          <p:nvPr/>
        </p:nvSpPr>
        <p:spPr>
          <a:xfrm>
            <a:off x="-5763551" y="1"/>
            <a:ext cx="8177952" cy="6857999"/>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F5F1471-9790-6CB5-5036-D97F92AF587E}"/>
              </a:ext>
            </a:extLst>
          </p:cNvPr>
          <p:cNvSpPr txBox="1"/>
          <p:nvPr/>
        </p:nvSpPr>
        <p:spPr>
          <a:xfrm>
            <a:off x="5165559" y="2534190"/>
            <a:ext cx="3934490" cy="1323439"/>
          </a:xfrm>
          <a:prstGeom prst="rect">
            <a:avLst/>
          </a:prstGeom>
          <a:noFill/>
          <a:ln w="57150">
            <a:solidFill>
              <a:schemeClr val="accent5"/>
            </a:solidFill>
          </a:ln>
        </p:spPr>
        <p:txBody>
          <a:bodyPr wrap="square" rtlCol="0">
            <a:spAutoFit/>
          </a:bodyPr>
          <a:lstStyle/>
          <a:p>
            <a:pPr algn="ctr"/>
            <a:r>
              <a:rPr lang="en-GB" sz="4000"/>
              <a:t>Aims and Objectives</a:t>
            </a:r>
          </a:p>
        </p:txBody>
      </p:sp>
      <p:sp>
        <p:nvSpPr>
          <p:cNvPr id="10" name="Rectangle 9">
            <a:extLst>
              <a:ext uri="{FF2B5EF4-FFF2-40B4-BE49-F238E27FC236}">
                <a16:creationId xmlns:a16="http://schemas.microsoft.com/office/drawing/2014/main" id="{2A53B97F-6984-744D-6314-DC3245F4DE34}"/>
              </a:ext>
            </a:extLst>
          </p:cNvPr>
          <p:cNvSpPr/>
          <p:nvPr/>
        </p:nvSpPr>
        <p:spPr>
          <a:xfrm>
            <a:off x="2246452" y="653715"/>
            <a:ext cx="167949" cy="5550569"/>
          </a:xfrm>
          <a:prstGeom prst="rect">
            <a:avLst/>
          </a:prstGeom>
          <a:solidFill>
            <a:schemeClr val="accent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5927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33E4-616C-FCEE-8420-5B5189D559C7}"/>
              </a:ext>
            </a:extLst>
          </p:cNvPr>
          <p:cNvSpPr>
            <a:spLocks noGrp="1"/>
          </p:cNvSpPr>
          <p:nvPr>
            <p:ph type="title"/>
          </p:nvPr>
        </p:nvSpPr>
        <p:spPr/>
        <p:txBody>
          <a:bodyPr/>
          <a:lstStyle/>
          <a:p>
            <a:r>
              <a:rPr lang="en-GB"/>
              <a:t>Refs and Reading</a:t>
            </a:r>
            <a:br>
              <a:rPr lang="en-GB"/>
            </a:br>
            <a:endParaRPr lang="en-GB"/>
          </a:p>
        </p:txBody>
      </p:sp>
      <p:sp>
        <p:nvSpPr>
          <p:cNvPr id="3" name="Content Placeholder 2">
            <a:extLst>
              <a:ext uri="{FF2B5EF4-FFF2-40B4-BE49-F238E27FC236}">
                <a16:creationId xmlns:a16="http://schemas.microsoft.com/office/drawing/2014/main" id="{A1184297-3309-3D1D-BF9B-9FA5A700496A}"/>
              </a:ext>
            </a:extLst>
          </p:cNvPr>
          <p:cNvSpPr>
            <a:spLocks noGrp="1"/>
          </p:cNvSpPr>
          <p:nvPr>
            <p:ph idx="1"/>
          </p:nvPr>
        </p:nvSpPr>
        <p:spPr/>
        <p:txBody>
          <a:bodyPr/>
          <a:lstStyle/>
          <a:p>
            <a:r>
              <a:rPr lang="en-GB">
                <a:hlinkClick r:id="rId2"/>
              </a:rPr>
              <a:t>Older LGBTQ+ people and social care</a:t>
            </a:r>
            <a:endParaRPr lang="en-GB"/>
          </a:p>
          <a:p>
            <a:r>
              <a:rPr lang="en-GB">
                <a:hlinkClick r:id="rId3"/>
              </a:rPr>
              <a:t>Care Act guidance on strengths-based approaches – SCIE</a:t>
            </a:r>
            <a:endParaRPr lang="en-GB"/>
          </a:p>
          <a:p>
            <a:r>
              <a:rPr lang="en-GB">
                <a:hlinkClick r:id="rId4"/>
              </a:rPr>
              <a:t>Social care practice, strengths-based practice and meaningful relationships in hybrid working – SCIE</a:t>
            </a:r>
            <a:endParaRPr lang="en-GB"/>
          </a:p>
          <a:p>
            <a:r>
              <a:rPr lang="en-GB">
                <a:hlinkClick r:id="rId5"/>
              </a:rPr>
              <a:t>Matching interventions and people: A decision-making tool – SCIE</a:t>
            </a:r>
            <a:endParaRPr lang="en-GB"/>
          </a:p>
          <a:p>
            <a:r>
              <a:rPr lang="en-GB">
                <a:hlinkClick r:id="rId6"/>
              </a:rPr>
              <a:t>PowerPoint Presentation</a:t>
            </a:r>
            <a:endParaRPr lang="en-GB"/>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8B859135-CB1D-B814-7EFC-810914829E21}"/>
              </a:ext>
            </a:extLst>
          </p:cNvPr>
          <p:cNvPicPr>
            <a:picLocks noChangeAspect="1"/>
          </p:cNvPicPr>
          <p:nvPr/>
        </p:nvPicPr>
        <p:blipFill>
          <a:blip r:embed="rId7"/>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74240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ED616-B208-FE59-3AD4-CB225CCBFDB2}"/>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21926E58-4EA6-1021-7A2A-725169CF7896}"/>
              </a:ext>
            </a:extLst>
          </p:cNvPr>
          <p:cNvGrpSpPr/>
          <p:nvPr/>
        </p:nvGrpSpPr>
        <p:grpSpPr>
          <a:xfrm>
            <a:off x="-2896963" y="4246892"/>
            <a:ext cx="7686024" cy="1389338"/>
            <a:chOff x="3330507" y="4611300"/>
            <a:chExt cx="7686024" cy="1389338"/>
          </a:xfrm>
        </p:grpSpPr>
        <p:sp>
          <p:nvSpPr>
            <p:cNvPr id="16" name="Arrow: Pentagon 15">
              <a:extLst>
                <a:ext uri="{FF2B5EF4-FFF2-40B4-BE49-F238E27FC236}">
                  <a16:creationId xmlns:a16="http://schemas.microsoft.com/office/drawing/2014/main" id="{8248D485-80E2-C773-5B82-5CE730CE53F4}"/>
                </a:ext>
              </a:extLst>
            </p:cNvPr>
            <p:cNvSpPr/>
            <p:nvPr/>
          </p:nvSpPr>
          <p:spPr>
            <a:xfrm>
              <a:off x="3330507" y="4611300"/>
              <a:ext cx="7686024" cy="1389338"/>
            </a:xfrm>
            <a:prstGeom prst="homePlate">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400" b="1"/>
                <a:t>PRACTICE</a:t>
              </a:r>
            </a:p>
          </p:txBody>
        </p:sp>
        <p:sp>
          <p:nvSpPr>
            <p:cNvPr id="26" name="TextBox 25">
              <a:extLst>
                <a:ext uri="{FF2B5EF4-FFF2-40B4-BE49-F238E27FC236}">
                  <a16:creationId xmlns:a16="http://schemas.microsoft.com/office/drawing/2014/main" id="{FADD7AA5-EFDC-06B3-937D-479EAD831C7E}"/>
                </a:ext>
              </a:extLst>
            </p:cNvPr>
            <p:cNvSpPr txBox="1"/>
            <p:nvPr/>
          </p:nvSpPr>
          <p:spPr>
            <a:xfrm>
              <a:off x="5092992" y="5105765"/>
              <a:ext cx="5071731" cy="369332"/>
            </a:xfrm>
            <a:prstGeom prst="rect">
              <a:avLst/>
            </a:prstGeom>
            <a:noFill/>
          </p:spPr>
          <p:txBody>
            <a:bodyPr wrap="square" rtlCol="0">
              <a:spAutoFit/>
            </a:bodyPr>
            <a:lstStyle/>
            <a:p>
              <a:r>
                <a:rPr lang="en-GB"/>
                <a:t>Application to Practice</a:t>
              </a:r>
            </a:p>
          </p:txBody>
        </p:sp>
      </p:grpSp>
      <p:grpSp>
        <p:nvGrpSpPr>
          <p:cNvPr id="28" name="Group 27">
            <a:extLst>
              <a:ext uri="{FF2B5EF4-FFF2-40B4-BE49-F238E27FC236}">
                <a16:creationId xmlns:a16="http://schemas.microsoft.com/office/drawing/2014/main" id="{8A8AB618-CC55-4438-D86B-10E4D5D0D8DA}"/>
              </a:ext>
            </a:extLst>
          </p:cNvPr>
          <p:cNvGrpSpPr/>
          <p:nvPr/>
        </p:nvGrpSpPr>
        <p:grpSpPr>
          <a:xfrm>
            <a:off x="-3009258" y="2449933"/>
            <a:ext cx="7686024" cy="1389338"/>
            <a:chOff x="3311128" y="2821117"/>
            <a:chExt cx="7686024" cy="1389338"/>
          </a:xfrm>
          <a:solidFill>
            <a:schemeClr val="accent5">
              <a:lumMod val="60000"/>
              <a:lumOff val="40000"/>
            </a:schemeClr>
          </a:solidFill>
        </p:grpSpPr>
        <p:sp>
          <p:nvSpPr>
            <p:cNvPr id="21" name="Arrow: Pentagon 20">
              <a:extLst>
                <a:ext uri="{FF2B5EF4-FFF2-40B4-BE49-F238E27FC236}">
                  <a16:creationId xmlns:a16="http://schemas.microsoft.com/office/drawing/2014/main" id="{12F99F8A-411E-2B1A-A3C8-86F1B830788E}"/>
                </a:ext>
              </a:extLst>
            </p:cNvPr>
            <p:cNvSpPr/>
            <p:nvPr/>
          </p:nvSpPr>
          <p:spPr>
            <a:xfrm>
              <a:off x="3311128" y="2821117"/>
              <a:ext cx="7686024" cy="1389338"/>
            </a:xfrm>
            <a:prstGeom prst="homePlate">
              <a:avLst/>
            </a:prstGeom>
            <a:gr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000" b="1"/>
                <a:t>APPLICATION</a:t>
              </a:r>
            </a:p>
          </p:txBody>
        </p:sp>
        <p:sp>
          <p:nvSpPr>
            <p:cNvPr id="25" name="TextBox 24">
              <a:extLst>
                <a:ext uri="{FF2B5EF4-FFF2-40B4-BE49-F238E27FC236}">
                  <a16:creationId xmlns:a16="http://schemas.microsoft.com/office/drawing/2014/main" id="{13332A01-BC37-EA13-B058-77689A9CE533}"/>
                </a:ext>
              </a:extLst>
            </p:cNvPr>
            <p:cNvSpPr txBox="1"/>
            <p:nvPr/>
          </p:nvSpPr>
          <p:spPr>
            <a:xfrm>
              <a:off x="5009166" y="3298170"/>
              <a:ext cx="5071731" cy="369332"/>
            </a:xfrm>
            <a:prstGeom prst="rect">
              <a:avLst/>
            </a:prstGeom>
            <a:grpFill/>
          </p:spPr>
          <p:txBody>
            <a:bodyPr wrap="square" rtlCol="0">
              <a:spAutoFit/>
            </a:bodyPr>
            <a:lstStyle/>
            <a:p>
              <a:r>
                <a:rPr lang="en-GB"/>
                <a:t>Understand impact of Bias and Stereotypes</a:t>
              </a:r>
            </a:p>
          </p:txBody>
        </p:sp>
      </p:grpSp>
      <p:grpSp>
        <p:nvGrpSpPr>
          <p:cNvPr id="27" name="Group 26">
            <a:extLst>
              <a:ext uri="{FF2B5EF4-FFF2-40B4-BE49-F238E27FC236}">
                <a16:creationId xmlns:a16="http://schemas.microsoft.com/office/drawing/2014/main" id="{8DBC9308-29F5-126C-CDC5-6E42DFEE629E}"/>
              </a:ext>
            </a:extLst>
          </p:cNvPr>
          <p:cNvGrpSpPr/>
          <p:nvPr/>
        </p:nvGrpSpPr>
        <p:grpSpPr>
          <a:xfrm>
            <a:off x="3761938" y="653715"/>
            <a:ext cx="7686024" cy="1388597"/>
            <a:chOff x="3311128" y="1031675"/>
            <a:chExt cx="7686024" cy="1388597"/>
          </a:xfrm>
          <a:solidFill>
            <a:schemeClr val="accent5">
              <a:lumMod val="40000"/>
              <a:lumOff val="60000"/>
            </a:schemeClr>
          </a:solidFill>
        </p:grpSpPr>
        <p:sp>
          <p:nvSpPr>
            <p:cNvPr id="22" name="Arrow: Pentagon 21">
              <a:extLst>
                <a:ext uri="{FF2B5EF4-FFF2-40B4-BE49-F238E27FC236}">
                  <a16:creationId xmlns:a16="http://schemas.microsoft.com/office/drawing/2014/main" id="{C9C24DC7-F03D-E4AE-6EFF-008C4F340F00}"/>
                </a:ext>
              </a:extLst>
            </p:cNvPr>
            <p:cNvSpPr/>
            <p:nvPr/>
          </p:nvSpPr>
          <p:spPr>
            <a:xfrm>
              <a:off x="3311128" y="1031675"/>
              <a:ext cx="7686024" cy="1388597"/>
            </a:xfrm>
            <a:prstGeom prst="homePlate">
              <a:avLst/>
            </a:prstGeom>
            <a:gr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000" b="1"/>
                <a:t>THEORY</a:t>
              </a:r>
            </a:p>
          </p:txBody>
        </p:sp>
        <p:sp>
          <p:nvSpPr>
            <p:cNvPr id="24" name="TextBox 23">
              <a:extLst>
                <a:ext uri="{FF2B5EF4-FFF2-40B4-BE49-F238E27FC236}">
                  <a16:creationId xmlns:a16="http://schemas.microsoft.com/office/drawing/2014/main" id="{F1EABE92-E692-1378-28F5-48095C28DAAB}"/>
                </a:ext>
              </a:extLst>
            </p:cNvPr>
            <p:cNvSpPr txBox="1"/>
            <p:nvPr/>
          </p:nvSpPr>
          <p:spPr>
            <a:xfrm>
              <a:off x="5109036" y="1541307"/>
              <a:ext cx="5071731" cy="369332"/>
            </a:xfrm>
            <a:prstGeom prst="rect">
              <a:avLst/>
            </a:prstGeom>
            <a:grpFill/>
          </p:spPr>
          <p:txBody>
            <a:bodyPr wrap="square" rtlCol="0">
              <a:spAutoFit/>
            </a:bodyPr>
            <a:lstStyle/>
            <a:p>
              <a:r>
                <a:rPr lang="en-GB"/>
                <a:t>Knowledge of Diversity and Inclusion.</a:t>
              </a:r>
            </a:p>
          </p:txBody>
        </p:sp>
      </p:grpSp>
      <p:pic>
        <p:nvPicPr>
          <p:cNvPr id="4" name="Picture 3" descr="A diagram of different types of business&#10;&#10;Description automatically generated with medium confidence">
            <a:extLst>
              <a:ext uri="{FF2B5EF4-FFF2-40B4-BE49-F238E27FC236}">
                <a16:creationId xmlns:a16="http://schemas.microsoft.com/office/drawing/2014/main" id="{FCDBC624-0387-29AD-D33F-4782167E51BE}"/>
              </a:ext>
            </a:extLst>
          </p:cNvPr>
          <p:cNvPicPr>
            <a:picLocks noChangeAspect="1"/>
          </p:cNvPicPr>
          <p:nvPr/>
        </p:nvPicPr>
        <p:blipFill>
          <a:blip r:embed="rId2"/>
          <a:stretch>
            <a:fillRect/>
          </a:stretch>
        </p:blipFill>
        <p:spPr>
          <a:xfrm rot="955085">
            <a:off x="10038876" y="4029797"/>
            <a:ext cx="5773125" cy="5571066"/>
          </a:xfrm>
          <a:prstGeom prst="rect">
            <a:avLst/>
          </a:prstGeom>
        </p:spPr>
      </p:pic>
      <p:sp>
        <p:nvSpPr>
          <p:cNvPr id="12" name="Rectangle 11">
            <a:extLst>
              <a:ext uri="{FF2B5EF4-FFF2-40B4-BE49-F238E27FC236}">
                <a16:creationId xmlns:a16="http://schemas.microsoft.com/office/drawing/2014/main" id="{B39F502A-B37D-B238-8A4B-FF8FB0FF8BAB}"/>
              </a:ext>
            </a:extLst>
          </p:cNvPr>
          <p:cNvSpPr/>
          <p:nvPr/>
        </p:nvSpPr>
        <p:spPr>
          <a:xfrm>
            <a:off x="-4586817" y="-42669"/>
            <a:ext cx="8177952" cy="6857999"/>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B3B877D-D316-DAF6-3974-CC1E3BB9A033}"/>
              </a:ext>
            </a:extLst>
          </p:cNvPr>
          <p:cNvSpPr txBox="1"/>
          <p:nvPr/>
        </p:nvSpPr>
        <p:spPr>
          <a:xfrm>
            <a:off x="690130" y="2449933"/>
            <a:ext cx="2586509" cy="1323439"/>
          </a:xfrm>
          <a:prstGeom prst="rect">
            <a:avLst/>
          </a:prstGeom>
          <a:noFill/>
          <a:ln w="57150">
            <a:solidFill>
              <a:schemeClr val="accent5"/>
            </a:solidFill>
          </a:ln>
        </p:spPr>
        <p:txBody>
          <a:bodyPr wrap="square" rtlCol="0">
            <a:spAutoFit/>
          </a:bodyPr>
          <a:lstStyle/>
          <a:p>
            <a:pPr algn="ctr"/>
            <a:r>
              <a:rPr lang="en-GB" sz="4000"/>
              <a:t>Aims and Objectives</a:t>
            </a:r>
          </a:p>
        </p:txBody>
      </p:sp>
      <p:sp>
        <p:nvSpPr>
          <p:cNvPr id="10" name="Rectangle 9">
            <a:extLst>
              <a:ext uri="{FF2B5EF4-FFF2-40B4-BE49-F238E27FC236}">
                <a16:creationId xmlns:a16="http://schemas.microsoft.com/office/drawing/2014/main" id="{F65DE05C-AF85-244C-EEA8-5804086DBE99}"/>
              </a:ext>
            </a:extLst>
          </p:cNvPr>
          <p:cNvSpPr/>
          <p:nvPr/>
        </p:nvSpPr>
        <p:spPr>
          <a:xfrm>
            <a:off x="3592562" y="493665"/>
            <a:ext cx="167949" cy="5550569"/>
          </a:xfrm>
          <a:prstGeom prst="rect">
            <a:avLst/>
          </a:prstGeom>
          <a:solidFill>
            <a:schemeClr val="accent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5456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2CF7A-E922-2CB7-98AD-FA76706C7515}"/>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A534E196-8F91-6AD4-5A2B-1C3647A48956}"/>
              </a:ext>
            </a:extLst>
          </p:cNvPr>
          <p:cNvGrpSpPr/>
          <p:nvPr/>
        </p:nvGrpSpPr>
        <p:grpSpPr>
          <a:xfrm>
            <a:off x="-2944335" y="4092490"/>
            <a:ext cx="7686024" cy="1389338"/>
            <a:chOff x="3330507" y="4611300"/>
            <a:chExt cx="7686024" cy="1389338"/>
          </a:xfrm>
        </p:grpSpPr>
        <p:sp>
          <p:nvSpPr>
            <p:cNvPr id="16" name="Arrow: Pentagon 15">
              <a:extLst>
                <a:ext uri="{FF2B5EF4-FFF2-40B4-BE49-F238E27FC236}">
                  <a16:creationId xmlns:a16="http://schemas.microsoft.com/office/drawing/2014/main" id="{33A13583-3D74-2AA4-08B3-9EF87EC4926D}"/>
                </a:ext>
              </a:extLst>
            </p:cNvPr>
            <p:cNvSpPr/>
            <p:nvPr/>
          </p:nvSpPr>
          <p:spPr>
            <a:xfrm>
              <a:off x="3330507" y="4611300"/>
              <a:ext cx="7686024" cy="1389338"/>
            </a:xfrm>
            <a:prstGeom prst="homePlate">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400" b="1"/>
                <a:t>PRACTICE</a:t>
              </a:r>
            </a:p>
          </p:txBody>
        </p:sp>
        <p:sp>
          <p:nvSpPr>
            <p:cNvPr id="26" name="TextBox 25">
              <a:extLst>
                <a:ext uri="{FF2B5EF4-FFF2-40B4-BE49-F238E27FC236}">
                  <a16:creationId xmlns:a16="http://schemas.microsoft.com/office/drawing/2014/main" id="{A8BE766D-ED69-1E19-AF1A-DBA8831C4D79}"/>
                </a:ext>
              </a:extLst>
            </p:cNvPr>
            <p:cNvSpPr txBox="1"/>
            <p:nvPr/>
          </p:nvSpPr>
          <p:spPr>
            <a:xfrm>
              <a:off x="5092992" y="5105765"/>
              <a:ext cx="5071731" cy="369332"/>
            </a:xfrm>
            <a:prstGeom prst="rect">
              <a:avLst/>
            </a:prstGeom>
            <a:noFill/>
          </p:spPr>
          <p:txBody>
            <a:bodyPr wrap="square" rtlCol="0">
              <a:spAutoFit/>
            </a:bodyPr>
            <a:lstStyle/>
            <a:p>
              <a:r>
                <a:rPr lang="en-GB"/>
                <a:t>Application to Practice</a:t>
              </a:r>
            </a:p>
          </p:txBody>
        </p:sp>
      </p:grpSp>
      <p:grpSp>
        <p:nvGrpSpPr>
          <p:cNvPr id="28" name="Group 27">
            <a:extLst>
              <a:ext uri="{FF2B5EF4-FFF2-40B4-BE49-F238E27FC236}">
                <a16:creationId xmlns:a16="http://schemas.microsoft.com/office/drawing/2014/main" id="{F495055A-8D94-8A4A-7FBE-494D4A57A5CE}"/>
              </a:ext>
            </a:extLst>
          </p:cNvPr>
          <p:cNvGrpSpPr/>
          <p:nvPr/>
        </p:nvGrpSpPr>
        <p:grpSpPr>
          <a:xfrm>
            <a:off x="3760511" y="2372732"/>
            <a:ext cx="7686024" cy="1389338"/>
            <a:chOff x="3311128" y="2821117"/>
            <a:chExt cx="7686024" cy="1389338"/>
          </a:xfrm>
          <a:solidFill>
            <a:schemeClr val="accent5">
              <a:lumMod val="60000"/>
              <a:lumOff val="40000"/>
            </a:schemeClr>
          </a:solidFill>
        </p:grpSpPr>
        <p:sp>
          <p:nvSpPr>
            <p:cNvPr id="21" name="Arrow: Pentagon 20">
              <a:extLst>
                <a:ext uri="{FF2B5EF4-FFF2-40B4-BE49-F238E27FC236}">
                  <a16:creationId xmlns:a16="http://schemas.microsoft.com/office/drawing/2014/main" id="{124454C5-23FA-B396-8F2D-B7FF281A29D0}"/>
                </a:ext>
              </a:extLst>
            </p:cNvPr>
            <p:cNvSpPr/>
            <p:nvPr/>
          </p:nvSpPr>
          <p:spPr>
            <a:xfrm>
              <a:off x="3311128" y="2821117"/>
              <a:ext cx="7686024" cy="1389338"/>
            </a:xfrm>
            <a:prstGeom prst="homePlate">
              <a:avLst/>
            </a:prstGeom>
            <a:gr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000" b="1"/>
                <a:t>APPLICATION</a:t>
              </a:r>
            </a:p>
          </p:txBody>
        </p:sp>
        <p:sp>
          <p:nvSpPr>
            <p:cNvPr id="25" name="TextBox 24">
              <a:extLst>
                <a:ext uri="{FF2B5EF4-FFF2-40B4-BE49-F238E27FC236}">
                  <a16:creationId xmlns:a16="http://schemas.microsoft.com/office/drawing/2014/main" id="{648E991D-6F6E-7229-BC45-E7B7D46CBA83}"/>
                </a:ext>
              </a:extLst>
            </p:cNvPr>
            <p:cNvSpPr txBox="1"/>
            <p:nvPr/>
          </p:nvSpPr>
          <p:spPr>
            <a:xfrm>
              <a:off x="5094420" y="3348002"/>
              <a:ext cx="5071731" cy="369332"/>
            </a:xfrm>
            <a:prstGeom prst="rect">
              <a:avLst/>
            </a:prstGeom>
            <a:grpFill/>
          </p:spPr>
          <p:txBody>
            <a:bodyPr wrap="square" rtlCol="0">
              <a:spAutoFit/>
            </a:bodyPr>
            <a:lstStyle/>
            <a:p>
              <a:r>
                <a:rPr lang="en-GB"/>
                <a:t>Understand impact of Bias and Stereotypes</a:t>
              </a:r>
            </a:p>
          </p:txBody>
        </p:sp>
      </p:grpSp>
      <p:grpSp>
        <p:nvGrpSpPr>
          <p:cNvPr id="27" name="Group 26">
            <a:extLst>
              <a:ext uri="{FF2B5EF4-FFF2-40B4-BE49-F238E27FC236}">
                <a16:creationId xmlns:a16="http://schemas.microsoft.com/office/drawing/2014/main" id="{CC60E01C-83A6-56FA-EBC3-B35FE5E99F27}"/>
              </a:ext>
            </a:extLst>
          </p:cNvPr>
          <p:cNvGrpSpPr/>
          <p:nvPr/>
        </p:nvGrpSpPr>
        <p:grpSpPr>
          <a:xfrm>
            <a:off x="3761938" y="653715"/>
            <a:ext cx="7686024" cy="1388597"/>
            <a:chOff x="3311128" y="1031675"/>
            <a:chExt cx="7686024" cy="1388597"/>
          </a:xfrm>
          <a:solidFill>
            <a:schemeClr val="accent5">
              <a:lumMod val="40000"/>
              <a:lumOff val="60000"/>
            </a:schemeClr>
          </a:solidFill>
        </p:grpSpPr>
        <p:sp>
          <p:nvSpPr>
            <p:cNvPr id="22" name="Arrow: Pentagon 21">
              <a:extLst>
                <a:ext uri="{FF2B5EF4-FFF2-40B4-BE49-F238E27FC236}">
                  <a16:creationId xmlns:a16="http://schemas.microsoft.com/office/drawing/2014/main" id="{D7CDD045-6082-34FA-C777-B8C8A5A413CA}"/>
                </a:ext>
              </a:extLst>
            </p:cNvPr>
            <p:cNvSpPr/>
            <p:nvPr/>
          </p:nvSpPr>
          <p:spPr>
            <a:xfrm>
              <a:off x="3311128" y="1031675"/>
              <a:ext cx="7686024" cy="1388597"/>
            </a:xfrm>
            <a:prstGeom prst="homePlate">
              <a:avLst/>
            </a:prstGeom>
            <a:gr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000" b="1"/>
                <a:t>THEORY</a:t>
              </a:r>
            </a:p>
          </p:txBody>
        </p:sp>
        <p:sp>
          <p:nvSpPr>
            <p:cNvPr id="24" name="TextBox 23">
              <a:extLst>
                <a:ext uri="{FF2B5EF4-FFF2-40B4-BE49-F238E27FC236}">
                  <a16:creationId xmlns:a16="http://schemas.microsoft.com/office/drawing/2014/main" id="{06A50E23-5D31-5831-D75C-4DDE326AB7A2}"/>
                </a:ext>
              </a:extLst>
            </p:cNvPr>
            <p:cNvSpPr txBox="1"/>
            <p:nvPr/>
          </p:nvSpPr>
          <p:spPr>
            <a:xfrm>
              <a:off x="5092993" y="1541307"/>
              <a:ext cx="5071731" cy="369332"/>
            </a:xfrm>
            <a:prstGeom prst="rect">
              <a:avLst/>
            </a:prstGeom>
            <a:grpFill/>
          </p:spPr>
          <p:txBody>
            <a:bodyPr wrap="square" rtlCol="0">
              <a:spAutoFit/>
            </a:bodyPr>
            <a:lstStyle/>
            <a:p>
              <a:r>
                <a:rPr lang="en-GB"/>
                <a:t>Knowledge of Diversity and Inclusion.</a:t>
              </a:r>
            </a:p>
          </p:txBody>
        </p:sp>
      </p:grpSp>
      <p:pic>
        <p:nvPicPr>
          <p:cNvPr id="4" name="Picture 3" descr="A diagram of different types of business&#10;&#10;Description automatically generated with medium confidence">
            <a:extLst>
              <a:ext uri="{FF2B5EF4-FFF2-40B4-BE49-F238E27FC236}">
                <a16:creationId xmlns:a16="http://schemas.microsoft.com/office/drawing/2014/main" id="{37F400A2-F741-478F-0F13-6CA62B9213B0}"/>
              </a:ext>
            </a:extLst>
          </p:cNvPr>
          <p:cNvPicPr>
            <a:picLocks noChangeAspect="1"/>
          </p:cNvPicPr>
          <p:nvPr/>
        </p:nvPicPr>
        <p:blipFill>
          <a:blip r:embed="rId2"/>
          <a:stretch>
            <a:fillRect/>
          </a:stretch>
        </p:blipFill>
        <p:spPr>
          <a:xfrm rot="955085">
            <a:off x="10038876" y="4029797"/>
            <a:ext cx="5773125" cy="5571066"/>
          </a:xfrm>
          <a:prstGeom prst="rect">
            <a:avLst/>
          </a:prstGeom>
        </p:spPr>
      </p:pic>
      <p:sp>
        <p:nvSpPr>
          <p:cNvPr id="12" name="Rectangle 11">
            <a:extLst>
              <a:ext uri="{FF2B5EF4-FFF2-40B4-BE49-F238E27FC236}">
                <a16:creationId xmlns:a16="http://schemas.microsoft.com/office/drawing/2014/main" id="{9576B500-DE3E-968E-6A32-4E1123A98270}"/>
              </a:ext>
            </a:extLst>
          </p:cNvPr>
          <p:cNvSpPr/>
          <p:nvPr/>
        </p:nvSpPr>
        <p:spPr>
          <a:xfrm>
            <a:off x="-4586817" y="-42669"/>
            <a:ext cx="8177952" cy="6857999"/>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A0A7686-E947-4B9B-45BC-039591D107D1}"/>
              </a:ext>
            </a:extLst>
          </p:cNvPr>
          <p:cNvSpPr txBox="1"/>
          <p:nvPr/>
        </p:nvSpPr>
        <p:spPr>
          <a:xfrm>
            <a:off x="690130" y="2449933"/>
            <a:ext cx="2586509" cy="1323439"/>
          </a:xfrm>
          <a:prstGeom prst="rect">
            <a:avLst/>
          </a:prstGeom>
          <a:noFill/>
          <a:ln w="57150">
            <a:solidFill>
              <a:schemeClr val="accent5"/>
            </a:solidFill>
          </a:ln>
        </p:spPr>
        <p:txBody>
          <a:bodyPr wrap="square" rtlCol="0">
            <a:spAutoFit/>
          </a:bodyPr>
          <a:lstStyle/>
          <a:p>
            <a:r>
              <a:rPr lang="en-GB" sz="4000"/>
              <a:t>Aims and Objectives</a:t>
            </a:r>
          </a:p>
        </p:txBody>
      </p:sp>
      <p:sp>
        <p:nvSpPr>
          <p:cNvPr id="10" name="Rectangle 9">
            <a:extLst>
              <a:ext uri="{FF2B5EF4-FFF2-40B4-BE49-F238E27FC236}">
                <a16:creationId xmlns:a16="http://schemas.microsoft.com/office/drawing/2014/main" id="{59F7F359-7549-546D-C6C9-31944087B819}"/>
              </a:ext>
            </a:extLst>
          </p:cNvPr>
          <p:cNvSpPr/>
          <p:nvPr/>
        </p:nvSpPr>
        <p:spPr>
          <a:xfrm>
            <a:off x="3592562" y="493665"/>
            <a:ext cx="167949" cy="5550569"/>
          </a:xfrm>
          <a:prstGeom prst="rect">
            <a:avLst/>
          </a:prstGeom>
          <a:solidFill>
            <a:schemeClr val="accent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770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0C2BF-8691-AD66-B46C-B95D535E5640}"/>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F261A28C-ADB3-0FA0-BBCD-090B97ADA417}"/>
              </a:ext>
            </a:extLst>
          </p:cNvPr>
          <p:cNvGrpSpPr/>
          <p:nvPr/>
        </p:nvGrpSpPr>
        <p:grpSpPr>
          <a:xfrm>
            <a:off x="3760511" y="4039601"/>
            <a:ext cx="7686024" cy="1389338"/>
            <a:chOff x="3330507" y="4611300"/>
            <a:chExt cx="7686024" cy="1389338"/>
          </a:xfrm>
        </p:grpSpPr>
        <p:sp>
          <p:nvSpPr>
            <p:cNvPr id="16" name="Arrow: Pentagon 15">
              <a:extLst>
                <a:ext uri="{FF2B5EF4-FFF2-40B4-BE49-F238E27FC236}">
                  <a16:creationId xmlns:a16="http://schemas.microsoft.com/office/drawing/2014/main" id="{0DE74B6D-B80E-BBEB-F63E-6CF7CDE7B644}"/>
                </a:ext>
              </a:extLst>
            </p:cNvPr>
            <p:cNvSpPr/>
            <p:nvPr/>
          </p:nvSpPr>
          <p:spPr>
            <a:xfrm>
              <a:off x="3330507" y="4611300"/>
              <a:ext cx="7686024" cy="1389338"/>
            </a:xfrm>
            <a:prstGeom prst="homePlate">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400" b="1"/>
                <a:t>PRACTICE</a:t>
              </a:r>
            </a:p>
          </p:txBody>
        </p:sp>
        <p:sp>
          <p:nvSpPr>
            <p:cNvPr id="26" name="TextBox 25">
              <a:extLst>
                <a:ext uri="{FF2B5EF4-FFF2-40B4-BE49-F238E27FC236}">
                  <a16:creationId xmlns:a16="http://schemas.microsoft.com/office/drawing/2014/main" id="{AD562267-AEA1-3F52-2543-6D0FEE18FF45}"/>
                </a:ext>
              </a:extLst>
            </p:cNvPr>
            <p:cNvSpPr txBox="1"/>
            <p:nvPr/>
          </p:nvSpPr>
          <p:spPr>
            <a:xfrm>
              <a:off x="5092992" y="5105765"/>
              <a:ext cx="5071731" cy="369332"/>
            </a:xfrm>
            <a:prstGeom prst="rect">
              <a:avLst/>
            </a:prstGeom>
            <a:noFill/>
          </p:spPr>
          <p:txBody>
            <a:bodyPr wrap="square" rtlCol="0">
              <a:spAutoFit/>
            </a:bodyPr>
            <a:lstStyle/>
            <a:p>
              <a:r>
                <a:rPr lang="en-GB"/>
                <a:t>Application to Practice</a:t>
              </a:r>
            </a:p>
          </p:txBody>
        </p:sp>
      </p:grpSp>
      <p:grpSp>
        <p:nvGrpSpPr>
          <p:cNvPr id="28" name="Group 27">
            <a:extLst>
              <a:ext uri="{FF2B5EF4-FFF2-40B4-BE49-F238E27FC236}">
                <a16:creationId xmlns:a16="http://schemas.microsoft.com/office/drawing/2014/main" id="{B9DCDB38-9C66-3ED8-1834-0AE9F9160612}"/>
              </a:ext>
            </a:extLst>
          </p:cNvPr>
          <p:cNvGrpSpPr/>
          <p:nvPr/>
        </p:nvGrpSpPr>
        <p:grpSpPr>
          <a:xfrm>
            <a:off x="3760511" y="2372732"/>
            <a:ext cx="7686024" cy="1389338"/>
            <a:chOff x="3311128" y="2821117"/>
            <a:chExt cx="7686024" cy="1389338"/>
          </a:xfrm>
          <a:solidFill>
            <a:schemeClr val="accent5">
              <a:lumMod val="60000"/>
              <a:lumOff val="40000"/>
            </a:schemeClr>
          </a:solidFill>
        </p:grpSpPr>
        <p:sp>
          <p:nvSpPr>
            <p:cNvPr id="21" name="Arrow: Pentagon 20">
              <a:extLst>
                <a:ext uri="{FF2B5EF4-FFF2-40B4-BE49-F238E27FC236}">
                  <a16:creationId xmlns:a16="http://schemas.microsoft.com/office/drawing/2014/main" id="{9E2FC121-C1DA-8DF0-14A7-DEF0847A5625}"/>
                </a:ext>
              </a:extLst>
            </p:cNvPr>
            <p:cNvSpPr/>
            <p:nvPr/>
          </p:nvSpPr>
          <p:spPr>
            <a:xfrm>
              <a:off x="3311128" y="2821117"/>
              <a:ext cx="7686024" cy="1389338"/>
            </a:xfrm>
            <a:prstGeom prst="homePlate">
              <a:avLst/>
            </a:prstGeom>
            <a:gr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000" b="1"/>
                <a:t>APPLICATION</a:t>
              </a:r>
            </a:p>
          </p:txBody>
        </p:sp>
        <p:sp>
          <p:nvSpPr>
            <p:cNvPr id="25" name="TextBox 24">
              <a:extLst>
                <a:ext uri="{FF2B5EF4-FFF2-40B4-BE49-F238E27FC236}">
                  <a16:creationId xmlns:a16="http://schemas.microsoft.com/office/drawing/2014/main" id="{E1F95244-FA10-ED0C-5F54-828F5F0DC9C3}"/>
                </a:ext>
              </a:extLst>
            </p:cNvPr>
            <p:cNvSpPr txBox="1"/>
            <p:nvPr/>
          </p:nvSpPr>
          <p:spPr>
            <a:xfrm>
              <a:off x="5094420" y="3348002"/>
              <a:ext cx="5071731" cy="369332"/>
            </a:xfrm>
            <a:prstGeom prst="rect">
              <a:avLst/>
            </a:prstGeom>
            <a:grpFill/>
          </p:spPr>
          <p:txBody>
            <a:bodyPr wrap="square" rtlCol="0">
              <a:spAutoFit/>
            </a:bodyPr>
            <a:lstStyle/>
            <a:p>
              <a:r>
                <a:rPr lang="en-GB"/>
                <a:t>Understand impact of Bias and Stereotypes</a:t>
              </a:r>
            </a:p>
          </p:txBody>
        </p:sp>
      </p:grpSp>
      <p:grpSp>
        <p:nvGrpSpPr>
          <p:cNvPr id="27" name="Group 26">
            <a:extLst>
              <a:ext uri="{FF2B5EF4-FFF2-40B4-BE49-F238E27FC236}">
                <a16:creationId xmlns:a16="http://schemas.microsoft.com/office/drawing/2014/main" id="{3DDB2776-245F-DACD-24F6-07F676DC41C9}"/>
              </a:ext>
            </a:extLst>
          </p:cNvPr>
          <p:cNvGrpSpPr/>
          <p:nvPr/>
        </p:nvGrpSpPr>
        <p:grpSpPr>
          <a:xfrm>
            <a:off x="3761938" y="653715"/>
            <a:ext cx="7686024" cy="1388597"/>
            <a:chOff x="3311128" y="1031675"/>
            <a:chExt cx="7686024" cy="1388597"/>
          </a:xfrm>
          <a:solidFill>
            <a:schemeClr val="accent5">
              <a:lumMod val="40000"/>
              <a:lumOff val="60000"/>
            </a:schemeClr>
          </a:solidFill>
        </p:grpSpPr>
        <p:sp>
          <p:nvSpPr>
            <p:cNvPr id="22" name="Arrow: Pentagon 21">
              <a:extLst>
                <a:ext uri="{FF2B5EF4-FFF2-40B4-BE49-F238E27FC236}">
                  <a16:creationId xmlns:a16="http://schemas.microsoft.com/office/drawing/2014/main" id="{963496A0-3DB9-9757-6F79-6EE8DD998AE9}"/>
                </a:ext>
              </a:extLst>
            </p:cNvPr>
            <p:cNvSpPr/>
            <p:nvPr/>
          </p:nvSpPr>
          <p:spPr>
            <a:xfrm>
              <a:off x="3311128" y="1031675"/>
              <a:ext cx="7686024" cy="1388597"/>
            </a:xfrm>
            <a:prstGeom prst="homePlate">
              <a:avLst/>
            </a:prstGeom>
            <a:gr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000" b="1"/>
                <a:t>THEORY</a:t>
              </a:r>
            </a:p>
          </p:txBody>
        </p:sp>
        <p:sp>
          <p:nvSpPr>
            <p:cNvPr id="24" name="TextBox 23">
              <a:extLst>
                <a:ext uri="{FF2B5EF4-FFF2-40B4-BE49-F238E27FC236}">
                  <a16:creationId xmlns:a16="http://schemas.microsoft.com/office/drawing/2014/main" id="{0BCB1A1C-8980-A0FD-11FF-A44A77CC227F}"/>
                </a:ext>
              </a:extLst>
            </p:cNvPr>
            <p:cNvSpPr txBox="1"/>
            <p:nvPr/>
          </p:nvSpPr>
          <p:spPr>
            <a:xfrm>
              <a:off x="5092993" y="1519213"/>
              <a:ext cx="5071731" cy="369332"/>
            </a:xfrm>
            <a:prstGeom prst="rect">
              <a:avLst/>
            </a:prstGeom>
            <a:grpFill/>
          </p:spPr>
          <p:txBody>
            <a:bodyPr wrap="square" rtlCol="0">
              <a:spAutoFit/>
            </a:bodyPr>
            <a:lstStyle/>
            <a:p>
              <a:r>
                <a:rPr lang="en-GB"/>
                <a:t>Knowledge of Diversity and Inclusion.</a:t>
              </a:r>
            </a:p>
          </p:txBody>
        </p:sp>
      </p:grpSp>
      <p:pic>
        <p:nvPicPr>
          <p:cNvPr id="4" name="Picture 3" descr="A diagram of different types of business&#10;&#10;Description automatically generated with medium confidence">
            <a:extLst>
              <a:ext uri="{FF2B5EF4-FFF2-40B4-BE49-F238E27FC236}">
                <a16:creationId xmlns:a16="http://schemas.microsoft.com/office/drawing/2014/main" id="{DE8E46B9-002D-AE60-530F-39C80B6A5E12}"/>
              </a:ext>
            </a:extLst>
          </p:cNvPr>
          <p:cNvPicPr>
            <a:picLocks noChangeAspect="1"/>
          </p:cNvPicPr>
          <p:nvPr/>
        </p:nvPicPr>
        <p:blipFill>
          <a:blip r:embed="rId2"/>
          <a:stretch>
            <a:fillRect/>
          </a:stretch>
        </p:blipFill>
        <p:spPr>
          <a:xfrm rot="955085">
            <a:off x="10038876" y="4029797"/>
            <a:ext cx="5773125" cy="5571066"/>
          </a:xfrm>
          <a:prstGeom prst="rect">
            <a:avLst/>
          </a:prstGeom>
        </p:spPr>
      </p:pic>
      <p:sp>
        <p:nvSpPr>
          <p:cNvPr id="12" name="Rectangle 11">
            <a:extLst>
              <a:ext uri="{FF2B5EF4-FFF2-40B4-BE49-F238E27FC236}">
                <a16:creationId xmlns:a16="http://schemas.microsoft.com/office/drawing/2014/main" id="{F4897511-9313-7F1A-007A-711A48909C68}"/>
              </a:ext>
            </a:extLst>
          </p:cNvPr>
          <p:cNvSpPr/>
          <p:nvPr/>
        </p:nvSpPr>
        <p:spPr>
          <a:xfrm>
            <a:off x="-4586817" y="-42669"/>
            <a:ext cx="8177952" cy="6857999"/>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8A7C47C-971E-6272-490D-4A5DF69BBB61}"/>
              </a:ext>
            </a:extLst>
          </p:cNvPr>
          <p:cNvSpPr txBox="1"/>
          <p:nvPr/>
        </p:nvSpPr>
        <p:spPr>
          <a:xfrm>
            <a:off x="690130" y="2449933"/>
            <a:ext cx="2586509" cy="1323439"/>
          </a:xfrm>
          <a:prstGeom prst="rect">
            <a:avLst/>
          </a:prstGeom>
          <a:noFill/>
          <a:ln w="57150">
            <a:solidFill>
              <a:schemeClr val="accent5"/>
            </a:solidFill>
          </a:ln>
        </p:spPr>
        <p:txBody>
          <a:bodyPr wrap="square" rtlCol="0">
            <a:spAutoFit/>
          </a:bodyPr>
          <a:lstStyle/>
          <a:p>
            <a:r>
              <a:rPr lang="en-GB" sz="4000"/>
              <a:t>Aims and Objectives</a:t>
            </a:r>
          </a:p>
        </p:txBody>
      </p:sp>
      <p:sp>
        <p:nvSpPr>
          <p:cNvPr id="10" name="Rectangle 9">
            <a:extLst>
              <a:ext uri="{FF2B5EF4-FFF2-40B4-BE49-F238E27FC236}">
                <a16:creationId xmlns:a16="http://schemas.microsoft.com/office/drawing/2014/main" id="{CDF0D8CB-68D7-F9B2-E848-DEF9C55ED477}"/>
              </a:ext>
            </a:extLst>
          </p:cNvPr>
          <p:cNvSpPr/>
          <p:nvPr/>
        </p:nvSpPr>
        <p:spPr>
          <a:xfrm>
            <a:off x="3592562" y="493665"/>
            <a:ext cx="167949" cy="5550569"/>
          </a:xfrm>
          <a:prstGeom prst="rect">
            <a:avLst/>
          </a:prstGeom>
          <a:solidFill>
            <a:schemeClr val="accent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2645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en You Look at Me">
            <a:hlinkClick r:id="" action="ppaction://media"/>
            <a:extLst>
              <a:ext uri="{FF2B5EF4-FFF2-40B4-BE49-F238E27FC236}">
                <a16:creationId xmlns:a16="http://schemas.microsoft.com/office/drawing/2014/main" id="{5AF2D8EF-A1AD-4D5B-DF36-37B85B77F2C5}"/>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248759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90C09-A658-A448-AEDC-AFCA2527A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4D815-7F56-E999-736E-6F75C94CC4ED}"/>
              </a:ext>
            </a:extLst>
          </p:cNvPr>
          <p:cNvSpPr>
            <a:spLocks noGrp="1"/>
          </p:cNvSpPr>
          <p:nvPr>
            <p:ph type="title"/>
          </p:nvPr>
        </p:nvSpPr>
        <p:spPr/>
        <p:txBody>
          <a:bodyPr/>
          <a:lstStyle/>
          <a:p>
            <a:r>
              <a:rPr lang="en-GB"/>
              <a:t>Myth Buster</a:t>
            </a:r>
          </a:p>
        </p:txBody>
      </p:sp>
      <p:sp>
        <p:nvSpPr>
          <p:cNvPr id="3" name="Content Placeholder 2">
            <a:extLst>
              <a:ext uri="{FF2B5EF4-FFF2-40B4-BE49-F238E27FC236}">
                <a16:creationId xmlns:a16="http://schemas.microsoft.com/office/drawing/2014/main" id="{EBB7CFDD-ECA7-9F72-E827-44CF568F30FF}"/>
              </a:ext>
            </a:extLst>
          </p:cNvPr>
          <p:cNvSpPr>
            <a:spLocks noGrp="1"/>
          </p:cNvSpPr>
          <p:nvPr>
            <p:ph idx="1"/>
          </p:nvPr>
        </p:nvSpPr>
        <p:spPr/>
        <p:txBody>
          <a:bodyPr/>
          <a:lstStyle/>
          <a:p>
            <a:r>
              <a:rPr lang="en-GB" dirty="0"/>
              <a:t>Each table has been given a list of statements. As a table take 10 minutes discuss any three of these statements, decide whether they are true or false and explain your answer.</a:t>
            </a:r>
          </a:p>
          <a:p>
            <a:r>
              <a:rPr lang="en-GB" dirty="0"/>
              <a:t>Don’t forget to agree who feeds back!</a:t>
            </a:r>
          </a:p>
          <a:p>
            <a:pPr marL="0" indent="0">
              <a:buNone/>
            </a:pPr>
            <a:endParaRPr lang="en-GB" dirty="0"/>
          </a:p>
        </p:txBody>
      </p:sp>
      <p:pic>
        <p:nvPicPr>
          <p:cNvPr id="4" name="Picture 3" descr="A diagram of different types of business&#10;&#10;Description automatically generated with medium confidence">
            <a:extLst>
              <a:ext uri="{FF2B5EF4-FFF2-40B4-BE49-F238E27FC236}">
                <a16:creationId xmlns:a16="http://schemas.microsoft.com/office/drawing/2014/main" id="{5C9DED2B-DBA5-D0E0-A6B8-E807380F23F6}"/>
              </a:ext>
            </a:extLst>
          </p:cNvPr>
          <p:cNvPicPr>
            <a:picLocks noChangeAspect="1"/>
          </p:cNvPicPr>
          <p:nvPr/>
        </p:nvPicPr>
        <p:blipFill>
          <a:blip r:embed="rId2"/>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335736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4970-0191-F3BA-8F7A-D97D5219EA33}"/>
              </a:ext>
            </a:extLst>
          </p:cNvPr>
          <p:cNvSpPr>
            <a:spLocks noGrp="1"/>
          </p:cNvSpPr>
          <p:nvPr>
            <p:ph type="title"/>
          </p:nvPr>
        </p:nvSpPr>
        <p:spPr>
          <a:xfrm>
            <a:off x="3287267" y="1969806"/>
            <a:ext cx="5617464" cy="1325563"/>
          </a:xfrm>
        </p:spPr>
        <p:txBody>
          <a:bodyPr/>
          <a:lstStyle/>
          <a:p>
            <a:r>
              <a:rPr lang="en-GB"/>
              <a:t>Myth Buster Feedback</a:t>
            </a:r>
          </a:p>
        </p:txBody>
      </p:sp>
      <p:sp>
        <p:nvSpPr>
          <p:cNvPr id="4" name="TextBox 3">
            <a:extLst>
              <a:ext uri="{FF2B5EF4-FFF2-40B4-BE49-F238E27FC236}">
                <a16:creationId xmlns:a16="http://schemas.microsoft.com/office/drawing/2014/main" id="{5B42BB73-9600-5512-EDF4-A3D579C8AB7F}"/>
              </a:ext>
            </a:extLst>
          </p:cNvPr>
          <p:cNvSpPr txBox="1"/>
          <p:nvPr/>
        </p:nvSpPr>
        <p:spPr>
          <a:xfrm>
            <a:off x="3074948" y="4042610"/>
            <a:ext cx="6042103" cy="369332"/>
          </a:xfrm>
          <a:prstGeom prst="rect">
            <a:avLst/>
          </a:prstGeom>
          <a:noFill/>
        </p:spPr>
        <p:txBody>
          <a:bodyPr wrap="none" rtlCol="0">
            <a:spAutoFit/>
          </a:bodyPr>
          <a:lstStyle/>
          <a:p>
            <a:r>
              <a:rPr lang="en-GB"/>
              <a:t>Pick one of your statements to feedback to the wider group.</a:t>
            </a:r>
          </a:p>
        </p:txBody>
      </p:sp>
      <p:pic>
        <p:nvPicPr>
          <p:cNvPr id="5" name="Picture 4" descr="A diagram of different types of business&#10;&#10;Description automatically generated with medium confidence">
            <a:extLst>
              <a:ext uri="{FF2B5EF4-FFF2-40B4-BE49-F238E27FC236}">
                <a16:creationId xmlns:a16="http://schemas.microsoft.com/office/drawing/2014/main" id="{F8979E75-B4D8-318E-69D3-F958E3063229}"/>
              </a:ext>
            </a:extLst>
          </p:cNvPr>
          <p:cNvPicPr>
            <a:picLocks noChangeAspect="1"/>
          </p:cNvPicPr>
          <p:nvPr/>
        </p:nvPicPr>
        <p:blipFill>
          <a:blip r:embed="rId2"/>
          <a:stretch>
            <a:fillRect/>
          </a:stretch>
        </p:blipFill>
        <p:spPr>
          <a:xfrm rot="955085">
            <a:off x="10038876" y="4029797"/>
            <a:ext cx="5773125" cy="5571066"/>
          </a:xfrm>
          <a:prstGeom prst="rect">
            <a:avLst/>
          </a:prstGeom>
        </p:spPr>
      </p:pic>
    </p:spTree>
    <p:extLst>
      <p:ext uri="{BB962C8B-B14F-4D97-AF65-F5344CB8AC3E}">
        <p14:creationId xmlns:p14="http://schemas.microsoft.com/office/powerpoint/2010/main" val="4221582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a5ea8ee7-4bfb-4193-8e0b-79322772bf15}" enabled="1" method="Privileged" siteId="{28b8dfd0-aa16-412c-9b26-b845b9acd1a9}" removed="0"/>
</clbl:labelList>
</file>

<file path=docProps/app.xml><?xml version="1.0" encoding="utf-8"?>
<Properties xmlns="http://schemas.openxmlformats.org/officeDocument/2006/extended-properties" xmlns:vt="http://schemas.openxmlformats.org/officeDocument/2006/docPropsVTypes">
  <TotalTime>1</TotalTime>
  <Words>1450</Words>
  <Application>Microsoft Office PowerPoint</Application>
  <PresentationFormat>Widescreen</PresentationFormat>
  <Paragraphs>168</Paragraphs>
  <Slides>30</Slides>
  <Notes>4</Notes>
  <HiddenSlides>0</HiddenSlides>
  <MMClips>2</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Valuing Diversity and Inclusion</vt:lpstr>
      <vt:lpstr>PowerPoint Presentation</vt:lpstr>
      <vt:lpstr>PowerPoint Presentation</vt:lpstr>
      <vt:lpstr>PowerPoint Presentation</vt:lpstr>
      <vt:lpstr>PowerPoint Presentation</vt:lpstr>
      <vt:lpstr>PowerPoint Presentation</vt:lpstr>
      <vt:lpstr>Myth Buster</vt:lpstr>
      <vt:lpstr>Myth Buster Feedback</vt:lpstr>
      <vt:lpstr>Some Statistics:</vt:lpstr>
      <vt:lpstr>PowerPoint Presentation</vt:lpstr>
      <vt:lpstr>More statistics here: </vt:lpstr>
      <vt:lpstr>PowerPoint Presentation</vt:lpstr>
      <vt:lpstr>Let’s Break it Down</vt:lpstr>
      <vt:lpstr>What do we mean by ‘Practical Steps’?</vt:lpstr>
      <vt:lpstr>What do we mean by ‘Reasonable Adjustments’?</vt:lpstr>
      <vt:lpstr>What do we mean by ‘Reasonable Adjustments’? Key Principles</vt:lpstr>
      <vt:lpstr>What do we mean by ‘Inclusion’?</vt:lpstr>
      <vt:lpstr>What do we mean by ‘Inclusion’? Points to remember:</vt:lpstr>
      <vt:lpstr>Let’s Play a Game??</vt:lpstr>
      <vt:lpstr>PowerPoint Presentation</vt:lpstr>
      <vt:lpstr>What do we mean by ‘Culturally Competent’ Practice?</vt:lpstr>
      <vt:lpstr>What do we mean by ‘Anti-Racist Practice’?</vt:lpstr>
      <vt:lpstr>PowerPoint Presentation</vt:lpstr>
      <vt:lpstr>PowerPoint Presentation</vt:lpstr>
      <vt:lpstr>PowerPoint Presentation</vt:lpstr>
      <vt:lpstr>PowerPoint Presentation</vt:lpstr>
      <vt:lpstr>Before you leave..  A commitment please.. </vt:lpstr>
      <vt:lpstr>THANK YOU!! </vt:lpstr>
      <vt:lpstr>Refs and Reading </vt:lpstr>
    </vt:vector>
  </TitlesOfParts>
  <Company>City of Bradford Metropolitan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Holroyd</dc:creator>
  <cp:lastModifiedBy>Jennifer Holroyd</cp:lastModifiedBy>
  <cp:revision>16</cp:revision>
  <dcterms:created xsi:type="dcterms:W3CDTF">2025-06-04T11:59:25Z</dcterms:created>
  <dcterms:modified xsi:type="dcterms:W3CDTF">2025-06-25T07:19:29Z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Theme:17</vt:lpwstr>
  </property>
  <property fmtid="{D5CDD505-2E9C-101B-9397-08002B2CF9AE}" pid="3" name="ClassificationContentMarkingFooterText">
    <vt:lpwstr>OFFICIAL</vt:lpwstr>
  </property>
  <property fmtid="{D5CDD505-2E9C-101B-9397-08002B2CF9AE}" pid="4" name="ClassificationContentMarkingHeaderText">
    <vt:lpwstr>OFFICIAL</vt:lpwstr>
  </property>
  <property fmtid="{D5CDD505-2E9C-101B-9397-08002B2CF9AE}" pid="5" name="ClassificationContentMarkingFooterLocations">
    <vt:lpwstr>Office Theme:18</vt:lpwstr>
  </property>
</Properties>
</file>