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568" r:id="rId5"/>
    <p:sldId id="259" r:id="rId6"/>
    <p:sldId id="263" r:id="rId7"/>
    <p:sldId id="260" r:id="rId8"/>
    <p:sldId id="264" r:id="rId9"/>
    <p:sldId id="266" r:id="rId10"/>
    <p:sldId id="267" r:id="rId11"/>
    <p:sldId id="567" r:id="rId12"/>
    <p:sldId id="566" r:id="rId13"/>
    <p:sldId id="294" r:id="rId14"/>
    <p:sldId id="293" r:id="rId15"/>
    <p:sldId id="300" r:id="rId16"/>
    <p:sldId id="302" r:id="rId17"/>
    <p:sldId id="301" r:id="rId18"/>
    <p:sldId id="299"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33CCCC"/>
    <a:srgbClr val="FF9933"/>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1" d="100"/>
          <a:sy n="51" d="100"/>
        </p:scale>
        <p:origin x="125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2F2BF-45EF-F69D-B8DD-A47E94613C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30DAC1B-4C1C-C572-25B2-36604BD2D7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249471F-8FE7-A845-2A07-51B82488868D}"/>
              </a:ext>
            </a:extLst>
          </p:cNvPr>
          <p:cNvSpPr>
            <a:spLocks noGrp="1"/>
          </p:cNvSpPr>
          <p:nvPr>
            <p:ph type="dt" sz="half" idx="10"/>
          </p:nvPr>
        </p:nvSpPr>
        <p:spPr/>
        <p:txBody>
          <a:bodyPr/>
          <a:lstStyle/>
          <a:p>
            <a:fld id="{BC88F94A-E068-48D8-ADD1-22BEDDCB8C72}" type="datetimeFigureOut">
              <a:rPr lang="en-GB" smtClean="0"/>
              <a:t>24/06/2025</a:t>
            </a:fld>
            <a:endParaRPr lang="en-GB"/>
          </a:p>
        </p:txBody>
      </p:sp>
      <p:sp>
        <p:nvSpPr>
          <p:cNvPr id="5" name="Footer Placeholder 4">
            <a:extLst>
              <a:ext uri="{FF2B5EF4-FFF2-40B4-BE49-F238E27FC236}">
                <a16:creationId xmlns:a16="http://schemas.microsoft.com/office/drawing/2014/main" id="{16D88401-936E-47AE-19B5-3FC44945AF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F85777-B67F-45B4-F4FB-E22674C33B0F}"/>
              </a:ext>
            </a:extLst>
          </p:cNvPr>
          <p:cNvSpPr>
            <a:spLocks noGrp="1"/>
          </p:cNvSpPr>
          <p:nvPr>
            <p:ph type="sldNum" sz="quarter" idx="12"/>
          </p:nvPr>
        </p:nvSpPr>
        <p:spPr/>
        <p:txBody>
          <a:bodyPr/>
          <a:lstStyle/>
          <a:p>
            <a:fld id="{17658ED3-34C1-453D-A162-4BF2BC6181B2}" type="slidenum">
              <a:rPr lang="en-GB" smtClean="0"/>
              <a:t>‹#›</a:t>
            </a:fld>
            <a:endParaRPr lang="en-GB"/>
          </a:p>
        </p:txBody>
      </p:sp>
    </p:spTree>
    <p:extLst>
      <p:ext uri="{BB962C8B-B14F-4D97-AF65-F5344CB8AC3E}">
        <p14:creationId xmlns:p14="http://schemas.microsoft.com/office/powerpoint/2010/main" val="2146782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58A11-4B01-1D82-4298-0F833DEF0D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325977-0253-A6CE-505D-A0DE06BA70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7E6BF3-928A-0B16-5341-5653885C5060}"/>
              </a:ext>
            </a:extLst>
          </p:cNvPr>
          <p:cNvSpPr>
            <a:spLocks noGrp="1"/>
          </p:cNvSpPr>
          <p:nvPr>
            <p:ph type="dt" sz="half" idx="10"/>
          </p:nvPr>
        </p:nvSpPr>
        <p:spPr/>
        <p:txBody>
          <a:bodyPr/>
          <a:lstStyle/>
          <a:p>
            <a:fld id="{BC88F94A-E068-48D8-ADD1-22BEDDCB8C72}" type="datetimeFigureOut">
              <a:rPr lang="en-GB" smtClean="0"/>
              <a:t>24/06/2025</a:t>
            </a:fld>
            <a:endParaRPr lang="en-GB"/>
          </a:p>
        </p:txBody>
      </p:sp>
      <p:sp>
        <p:nvSpPr>
          <p:cNvPr id="5" name="Footer Placeholder 4">
            <a:extLst>
              <a:ext uri="{FF2B5EF4-FFF2-40B4-BE49-F238E27FC236}">
                <a16:creationId xmlns:a16="http://schemas.microsoft.com/office/drawing/2014/main" id="{F5EEE451-1EEE-7C19-6569-5C17D2E6F8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329B43-26B5-4E48-6199-FE01BF047235}"/>
              </a:ext>
            </a:extLst>
          </p:cNvPr>
          <p:cNvSpPr>
            <a:spLocks noGrp="1"/>
          </p:cNvSpPr>
          <p:nvPr>
            <p:ph type="sldNum" sz="quarter" idx="12"/>
          </p:nvPr>
        </p:nvSpPr>
        <p:spPr/>
        <p:txBody>
          <a:bodyPr/>
          <a:lstStyle/>
          <a:p>
            <a:fld id="{17658ED3-34C1-453D-A162-4BF2BC6181B2}" type="slidenum">
              <a:rPr lang="en-GB" smtClean="0"/>
              <a:t>‹#›</a:t>
            </a:fld>
            <a:endParaRPr lang="en-GB"/>
          </a:p>
        </p:txBody>
      </p:sp>
    </p:spTree>
    <p:extLst>
      <p:ext uri="{BB962C8B-B14F-4D97-AF65-F5344CB8AC3E}">
        <p14:creationId xmlns:p14="http://schemas.microsoft.com/office/powerpoint/2010/main" val="4086199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64F9AC-8227-4B3B-945C-DCE4B0284A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73EF47-86B6-EDDA-E021-34A878F195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FE47A4-6561-A9FC-201D-2E83200BB566}"/>
              </a:ext>
            </a:extLst>
          </p:cNvPr>
          <p:cNvSpPr>
            <a:spLocks noGrp="1"/>
          </p:cNvSpPr>
          <p:nvPr>
            <p:ph type="dt" sz="half" idx="10"/>
          </p:nvPr>
        </p:nvSpPr>
        <p:spPr/>
        <p:txBody>
          <a:bodyPr/>
          <a:lstStyle/>
          <a:p>
            <a:fld id="{BC88F94A-E068-48D8-ADD1-22BEDDCB8C72}" type="datetimeFigureOut">
              <a:rPr lang="en-GB" smtClean="0"/>
              <a:t>24/06/2025</a:t>
            </a:fld>
            <a:endParaRPr lang="en-GB"/>
          </a:p>
        </p:txBody>
      </p:sp>
      <p:sp>
        <p:nvSpPr>
          <p:cNvPr id="5" name="Footer Placeholder 4">
            <a:extLst>
              <a:ext uri="{FF2B5EF4-FFF2-40B4-BE49-F238E27FC236}">
                <a16:creationId xmlns:a16="http://schemas.microsoft.com/office/drawing/2014/main" id="{8B450C1C-E416-8BFF-7E51-12EA8C5FBD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A12730-F80B-39D2-011D-D419275B6FB9}"/>
              </a:ext>
            </a:extLst>
          </p:cNvPr>
          <p:cNvSpPr>
            <a:spLocks noGrp="1"/>
          </p:cNvSpPr>
          <p:nvPr>
            <p:ph type="sldNum" sz="quarter" idx="12"/>
          </p:nvPr>
        </p:nvSpPr>
        <p:spPr/>
        <p:txBody>
          <a:bodyPr/>
          <a:lstStyle/>
          <a:p>
            <a:fld id="{17658ED3-34C1-453D-A162-4BF2BC6181B2}" type="slidenum">
              <a:rPr lang="en-GB" smtClean="0"/>
              <a:t>‹#›</a:t>
            </a:fld>
            <a:endParaRPr lang="en-GB"/>
          </a:p>
        </p:txBody>
      </p:sp>
    </p:spTree>
    <p:extLst>
      <p:ext uri="{BB962C8B-B14F-4D97-AF65-F5344CB8AC3E}">
        <p14:creationId xmlns:p14="http://schemas.microsoft.com/office/powerpoint/2010/main" val="3364279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2BEE-FA16-C29D-78D1-2B0836ACB8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833C9D-E261-C63A-27C3-1614F722B6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30890E-D014-B508-F315-685A3E615F51}"/>
              </a:ext>
            </a:extLst>
          </p:cNvPr>
          <p:cNvSpPr>
            <a:spLocks noGrp="1"/>
          </p:cNvSpPr>
          <p:nvPr>
            <p:ph type="dt" sz="half" idx="10"/>
          </p:nvPr>
        </p:nvSpPr>
        <p:spPr/>
        <p:txBody>
          <a:bodyPr/>
          <a:lstStyle/>
          <a:p>
            <a:fld id="{BC88F94A-E068-48D8-ADD1-22BEDDCB8C72}" type="datetimeFigureOut">
              <a:rPr lang="en-GB" smtClean="0"/>
              <a:t>24/06/2025</a:t>
            </a:fld>
            <a:endParaRPr lang="en-GB"/>
          </a:p>
        </p:txBody>
      </p:sp>
      <p:sp>
        <p:nvSpPr>
          <p:cNvPr id="5" name="Footer Placeholder 4">
            <a:extLst>
              <a:ext uri="{FF2B5EF4-FFF2-40B4-BE49-F238E27FC236}">
                <a16:creationId xmlns:a16="http://schemas.microsoft.com/office/drawing/2014/main" id="{1E1617A6-01CB-8C02-4664-CACB410852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F2EB56-407E-9559-8FD5-8262D277BABC}"/>
              </a:ext>
            </a:extLst>
          </p:cNvPr>
          <p:cNvSpPr>
            <a:spLocks noGrp="1"/>
          </p:cNvSpPr>
          <p:nvPr>
            <p:ph type="sldNum" sz="quarter" idx="12"/>
          </p:nvPr>
        </p:nvSpPr>
        <p:spPr/>
        <p:txBody>
          <a:bodyPr/>
          <a:lstStyle/>
          <a:p>
            <a:fld id="{17658ED3-34C1-453D-A162-4BF2BC6181B2}" type="slidenum">
              <a:rPr lang="en-GB" smtClean="0"/>
              <a:t>‹#›</a:t>
            </a:fld>
            <a:endParaRPr lang="en-GB"/>
          </a:p>
        </p:txBody>
      </p:sp>
    </p:spTree>
    <p:extLst>
      <p:ext uri="{BB962C8B-B14F-4D97-AF65-F5344CB8AC3E}">
        <p14:creationId xmlns:p14="http://schemas.microsoft.com/office/powerpoint/2010/main" val="3400893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8594A-9A4E-EDB2-AA4E-B464F265C6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02E7FB6-181C-C828-D6E3-07351CF524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0F683F-C136-BC6E-A28B-5DEF38ACC293}"/>
              </a:ext>
            </a:extLst>
          </p:cNvPr>
          <p:cNvSpPr>
            <a:spLocks noGrp="1"/>
          </p:cNvSpPr>
          <p:nvPr>
            <p:ph type="dt" sz="half" idx="10"/>
          </p:nvPr>
        </p:nvSpPr>
        <p:spPr/>
        <p:txBody>
          <a:bodyPr/>
          <a:lstStyle/>
          <a:p>
            <a:fld id="{BC88F94A-E068-48D8-ADD1-22BEDDCB8C72}" type="datetimeFigureOut">
              <a:rPr lang="en-GB" smtClean="0"/>
              <a:t>24/06/2025</a:t>
            </a:fld>
            <a:endParaRPr lang="en-GB"/>
          </a:p>
        </p:txBody>
      </p:sp>
      <p:sp>
        <p:nvSpPr>
          <p:cNvPr id="5" name="Footer Placeholder 4">
            <a:extLst>
              <a:ext uri="{FF2B5EF4-FFF2-40B4-BE49-F238E27FC236}">
                <a16:creationId xmlns:a16="http://schemas.microsoft.com/office/drawing/2014/main" id="{63D00943-2274-0529-2155-C0DDE18767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E2363B-0EE1-BA5F-33EB-CE8B49DD5D3D}"/>
              </a:ext>
            </a:extLst>
          </p:cNvPr>
          <p:cNvSpPr>
            <a:spLocks noGrp="1"/>
          </p:cNvSpPr>
          <p:nvPr>
            <p:ph type="sldNum" sz="quarter" idx="12"/>
          </p:nvPr>
        </p:nvSpPr>
        <p:spPr/>
        <p:txBody>
          <a:bodyPr/>
          <a:lstStyle/>
          <a:p>
            <a:fld id="{17658ED3-34C1-453D-A162-4BF2BC6181B2}" type="slidenum">
              <a:rPr lang="en-GB" smtClean="0"/>
              <a:t>‹#›</a:t>
            </a:fld>
            <a:endParaRPr lang="en-GB"/>
          </a:p>
        </p:txBody>
      </p:sp>
    </p:spTree>
    <p:extLst>
      <p:ext uri="{BB962C8B-B14F-4D97-AF65-F5344CB8AC3E}">
        <p14:creationId xmlns:p14="http://schemas.microsoft.com/office/powerpoint/2010/main" val="1272560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A2E99-356A-273A-1FC6-513EBDC0A7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AED96A-D23A-5E10-FE9A-369410ABA4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AE225B-BC7B-1451-AFA6-CFB4803AC3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749F79A-2388-4202-28F3-0320B331FA26}"/>
              </a:ext>
            </a:extLst>
          </p:cNvPr>
          <p:cNvSpPr>
            <a:spLocks noGrp="1"/>
          </p:cNvSpPr>
          <p:nvPr>
            <p:ph type="dt" sz="half" idx="10"/>
          </p:nvPr>
        </p:nvSpPr>
        <p:spPr/>
        <p:txBody>
          <a:bodyPr/>
          <a:lstStyle/>
          <a:p>
            <a:fld id="{BC88F94A-E068-48D8-ADD1-22BEDDCB8C72}" type="datetimeFigureOut">
              <a:rPr lang="en-GB" smtClean="0"/>
              <a:t>24/06/2025</a:t>
            </a:fld>
            <a:endParaRPr lang="en-GB"/>
          </a:p>
        </p:txBody>
      </p:sp>
      <p:sp>
        <p:nvSpPr>
          <p:cNvPr id="6" name="Footer Placeholder 5">
            <a:extLst>
              <a:ext uri="{FF2B5EF4-FFF2-40B4-BE49-F238E27FC236}">
                <a16:creationId xmlns:a16="http://schemas.microsoft.com/office/drawing/2014/main" id="{57B8B913-ADA5-A53F-7EBF-8AF7E75175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DDDAA1-4115-FD58-33A5-02A9B91CD16E}"/>
              </a:ext>
            </a:extLst>
          </p:cNvPr>
          <p:cNvSpPr>
            <a:spLocks noGrp="1"/>
          </p:cNvSpPr>
          <p:nvPr>
            <p:ph type="sldNum" sz="quarter" idx="12"/>
          </p:nvPr>
        </p:nvSpPr>
        <p:spPr/>
        <p:txBody>
          <a:bodyPr/>
          <a:lstStyle/>
          <a:p>
            <a:fld id="{17658ED3-34C1-453D-A162-4BF2BC6181B2}" type="slidenum">
              <a:rPr lang="en-GB" smtClean="0"/>
              <a:t>‹#›</a:t>
            </a:fld>
            <a:endParaRPr lang="en-GB"/>
          </a:p>
        </p:txBody>
      </p:sp>
    </p:spTree>
    <p:extLst>
      <p:ext uri="{BB962C8B-B14F-4D97-AF65-F5344CB8AC3E}">
        <p14:creationId xmlns:p14="http://schemas.microsoft.com/office/powerpoint/2010/main" val="3431844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96B68-F4E7-49AB-17AF-353349FD650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86BD7B-BDB1-4A04-BB0C-C284E63299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0173B5-0CC2-36C3-9F25-A0A4E8A170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E9623EC-26C0-0B91-A410-9D6946B102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1817D2-CF81-8685-CBFD-6017754ACE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092FE4-9F9E-A820-12C4-574C1F81797E}"/>
              </a:ext>
            </a:extLst>
          </p:cNvPr>
          <p:cNvSpPr>
            <a:spLocks noGrp="1"/>
          </p:cNvSpPr>
          <p:nvPr>
            <p:ph type="dt" sz="half" idx="10"/>
          </p:nvPr>
        </p:nvSpPr>
        <p:spPr/>
        <p:txBody>
          <a:bodyPr/>
          <a:lstStyle/>
          <a:p>
            <a:fld id="{BC88F94A-E068-48D8-ADD1-22BEDDCB8C72}" type="datetimeFigureOut">
              <a:rPr lang="en-GB" smtClean="0"/>
              <a:t>24/06/2025</a:t>
            </a:fld>
            <a:endParaRPr lang="en-GB"/>
          </a:p>
        </p:txBody>
      </p:sp>
      <p:sp>
        <p:nvSpPr>
          <p:cNvPr id="8" name="Footer Placeholder 7">
            <a:extLst>
              <a:ext uri="{FF2B5EF4-FFF2-40B4-BE49-F238E27FC236}">
                <a16:creationId xmlns:a16="http://schemas.microsoft.com/office/drawing/2014/main" id="{F7B00F68-7890-6CE9-405D-F33AC3D0E39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FF92CF2-B9F5-A78C-5A3E-3E7E46C6D3C6}"/>
              </a:ext>
            </a:extLst>
          </p:cNvPr>
          <p:cNvSpPr>
            <a:spLocks noGrp="1"/>
          </p:cNvSpPr>
          <p:nvPr>
            <p:ph type="sldNum" sz="quarter" idx="12"/>
          </p:nvPr>
        </p:nvSpPr>
        <p:spPr/>
        <p:txBody>
          <a:bodyPr/>
          <a:lstStyle/>
          <a:p>
            <a:fld id="{17658ED3-34C1-453D-A162-4BF2BC6181B2}" type="slidenum">
              <a:rPr lang="en-GB" smtClean="0"/>
              <a:t>‹#›</a:t>
            </a:fld>
            <a:endParaRPr lang="en-GB"/>
          </a:p>
        </p:txBody>
      </p:sp>
    </p:spTree>
    <p:extLst>
      <p:ext uri="{BB962C8B-B14F-4D97-AF65-F5344CB8AC3E}">
        <p14:creationId xmlns:p14="http://schemas.microsoft.com/office/powerpoint/2010/main" val="2992218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162B8-A26F-16A4-5813-3665E5BDCE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E34A28-8BD3-2813-210C-4F808B8005A4}"/>
              </a:ext>
            </a:extLst>
          </p:cNvPr>
          <p:cNvSpPr>
            <a:spLocks noGrp="1"/>
          </p:cNvSpPr>
          <p:nvPr>
            <p:ph type="dt" sz="half" idx="10"/>
          </p:nvPr>
        </p:nvSpPr>
        <p:spPr/>
        <p:txBody>
          <a:bodyPr/>
          <a:lstStyle/>
          <a:p>
            <a:fld id="{BC88F94A-E068-48D8-ADD1-22BEDDCB8C72}" type="datetimeFigureOut">
              <a:rPr lang="en-GB" smtClean="0"/>
              <a:t>24/06/2025</a:t>
            </a:fld>
            <a:endParaRPr lang="en-GB"/>
          </a:p>
        </p:txBody>
      </p:sp>
      <p:sp>
        <p:nvSpPr>
          <p:cNvPr id="4" name="Footer Placeholder 3">
            <a:extLst>
              <a:ext uri="{FF2B5EF4-FFF2-40B4-BE49-F238E27FC236}">
                <a16:creationId xmlns:a16="http://schemas.microsoft.com/office/drawing/2014/main" id="{AD15AE2E-AFDF-481D-AAD1-6CA271C67DA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45D87-9150-2143-FEF0-4570DBF0B5B8}"/>
              </a:ext>
            </a:extLst>
          </p:cNvPr>
          <p:cNvSpPr>
            <a:spLocks noGrp="1"/>
          </p:cNvSpPr>
          <p:nvPr>
            <p:ph type="sldNum" sz="quarter" idx="12"/>
          </p:nvPr>
        </p:nvSpPr>
        <p:spPr/>
        <p:txBody>
          <a:bodyPr/>
          <a:lstStyle/>
          <a:p>
            <a:fld id="{17658ED3-34C1-453D-A162-4BF2BC6181B2}" type="slidenum">
              <a:rPr lang="en-GB" smtClean="0"/>
              <a:t>‹#›</a:t>
            </a:fld>
            <a:endParaRPr lang="en-GB"/>
          </a:p>
        </p:txBody>
      </p:sp>
    </p:spTree>
    <p:extLst>
      <p:ext uri="{BB962C8B-B14F-4D97-AF65-F5344CB8AC3E}">
        <p14:creationId xmlns:p14="http://schemas.microsoft.com/office/powerpoint/2010/main" val="2999682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46DBA-1F0E-66E5-A948-612AD9EE7098}"/>
              </a:ext>
            </a:extLst>
          </p:cNvPr>
          <p:cNvSpPr>
            <a:spLocks noGrp="1"/>
          </p:cNvSpPr>
          <p:nvPr>
            <p:ph type="dt" sz="half" idx="10"/>
          </p:nvPr>
        </p:nvSpPr>
        <p:spPr/>
        <p:txBody>
          <a:bodyPr/>
          <a:lstStyle/>
          <a:p>
            <a:fld id="{BC88F94A-E068-48D8-ADD1-22BEDDCB8C72}" type="datetimeFigureOut">
              <a:rPr lang="en-GB" smtClean="0"/>
              <a:t>24/06/2025</a:t>
            </a:fld>
            <a:endParaRPr lang="en-GB"/>
          </a:p>
        </p:txBody>
      </p:sp>
      <p:sp>
        <p:nvSpPr>
          <p:cNvPr id="3" name="Footer Placeholder 2">
            <a:extLst>
              <a:ext uri="{FF2B5EF4-FFF2-40B4-BE49-F238E27FC236}">
                <a16:creationId xmlns:a16="http://schemas.microsoft.com/office/drawing/2014/main" id="{E0FCE83A-334B-E83A-62EB-F83CA51B0A6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1A7D72E-C8C4-FAFF-BCCD-5C945C676690}"/>
              </a:ext>
            </a:extLst>
          </p:cNvPr>
          <p:cNvSpPr>
            <a:spLocks noGrp="1"/>
          </p:cNvSpPr>
          <p:nvPr>
            <p:ph type="sldNum" sz="quarter" idx="12"/>
          </p:nvPr>
        </p:nvSpPr>
        <p:spPr/>
        <p:txBody>
          <a:bodyPr/>
          <a:lstStyle/>
          <a:p>
            <a:fld id="{17658ED3-34C1-453D-A162-4BF2BC6181B2}" type="slidenum">
              <a:rPr lang="en-GB" smtClean="0"/>
              <a:t>‹#›</a:t>
            </a:fld>
            <a:endParaRPr lang="en-GB"/>
          </a:p>
        </p:txBody>
      </p:sp>
    </p:spTree>
    <p:extLst>
      <p:ext uri="{BB962C8B-B14F-4D97-AF65-F5344CB8AC3E}">
        <p14:creationId xmlns:p14="http://schemas.microsoft.com/office/powerpoint/2010/main" val="13830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A61A2-227F-82ED-6F26-E057339888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EC14DE0-F544-0456-B451-4CD0FDAEA2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A2C202F-27AB-AD01-AFB1-7DDB899DAA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EAE256-97B2-79E2-D479-D9BFFFDF3D41}"/>
              </a:ext>
            </a:extLst>
          </p:cNvPr>
          <p:cNvSpPr>
            <a:spLocks noGrp="1"/>
          </p:cNvSpPr>
          <p:nvPr>
            <p:ph type="dt" sz="half" idx="10"/>
          </p:nvPr>
        </p:nvSpPr>
        <p:spPr/>
        <p:txBody>
          <a:bodyPr/>
          <a:lstStyle/>
          <a:p>
            <a:fld id="{BC88F94A-E068-48D8-ADD1-22BEDDCB8C72}" type="datetimeFigureOut">
              <a:rPr lang="en-GB" smtClean="0"/>
              <a:t>24/06/2025</a:t>
            </a:fld>
            <a:endParaRPr lang="en-GB"/>
          </a:p>
        </p:txBody>
      </p:sp>
      <p:sp>
        <p:nvSpPr>
          <p:cNvPr id="6" name="Footer Placeholder 5">
            <a:extLst>
              <a:ext uri="{FF2B5EF4-FFF2-40B4-BE49-F238E27FC236}">
                <a16:creationId xmlns:a16="http://schemas.microsoft.com/office/drawing/2014/main" id="{A7FBE2AD-C687-68AA-5407-105C1666DD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607A0A-DC7B-6119-E37D-9A4BE1C3C15A}"/>
              </a:ext>
            </a:extLst>
          </p:cNvPr>
          <p:cNvSpPr>
            <a:spLocks noGrp="1"/>
          </p:cNvSpPr>
          <p:nvPr>
            <p:ph type="sldNum" sz="quarter" idx="12"/>
          </p:nvPr>
        </p:nvSpPr>
        <p:spPr/>
        <p:txBody>
          <a:bodyPr/>
          <a:lstStyle/>
          <a:p>
            <a:fld id="{17658ED3-34C1-453D-A162-4BF2BC6181B2}" type="slidenum">
              <a:rPr lang="en-GB" smtClean="0"/>
              <a:t>‹#›</a:t>
            </a:fld>
            <a:endParaRPr lang="en-GB"/>
          </a:p>
        </p:txBody>
      </p:sp>
    </p:spTree>
    <p:extLst>
      <p:ext uri="{BB962C8B-B14F-4D97-AF65-F5344CB8AC3E}">
        <p14:creationId xmlns:p14="http://schemas.microsoft.com/office/powerpoint/2010/main" val="247987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58F60-3103-6D95-273B-F225EF63F0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443DE0C-942F-45E3-3B46-E3914906B3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D291B92-EBE0-39D0-BE61-8C7643133E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ACFB31-51D3-F02A-5CB5-16AE08543691}"/>
              </a:ext>
            </a:extLst>
          </p:cNvPr>
          <p:cNvSpPr>
            <a:spLocks noGrp="1"/>
          </p:cNvSpPr>
          <p:nvPr>
            <p:ph type="dt" sz="half" idx="10"/>
          </p:nvPr>
        </p:nvSpPr>
        <p:spPr/>
        <p:txBody>
          <a:bodyPr/>
          <a:lstStyle/>
          <a:p>
            <a:fld id="{BC88F94A-E068-48D8-ADD1-22BEDDCB8C72}" type="datetimeFigureOut">
              <a:rPr lang="en-GB" smtClean="0"/>
              <a:t>24/06/2025</a:t>
            </a:fld>
            <a:endParaRPr lang="en-GB"/>
          </a:p>
        </p:txBody>
      </p:sp>
      <p:sp>
        <p:nvSpPr>
          <p:cNvPr id="6" name="Footer Placeholder 5">
            <a:extLst>
              <a:ext uri="{FF2B5EF4-FFF2-40B4-BE49-F238E27FC236}">
                <a16:creationId xmlns:a16="http://schemas.microsoft.com/office/drawing/2014/main" id="{30452031-3ED5-B41F-6DA4-36AEBF19E5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6670A5-AE98-6514-2623-D0A60215A304}"/>
              </a:ext>
            </a:extLst>
          </p:cNvPr>
          <p:cNvSpPr>
            <a:spLocks noGrp="1"/>
          </p:cNvSpPr>
          <p:nvPr>
            <p:ph type="sldNum" sz="quarter" idx="12"/>
          </p:nvPr>
        </p:nvSpPr>
        <p:spPr/>
        <p:txBody>
          <a:bodyPr/>
          <a:lstStyle/>
          <a:p>
            <a:fld id="{17658ED3-34C1-453D-A162-4BF2BC6181B2}" type="slidenum">
              <a:rPr lang="en-GB" smtClean="0"/>
              <a:t>‹#›</a:t>
            </a:fld>
            <a:endParaRPr lang="en-GB"/>
          </a:p>
        </p:txBody>
      </p:sp>
    </p:spTree>
    <p:extLst>
      <p:ext uri="{BB962C8B-B14F-4D97-AF65-F5344CB8AC3E}">
        <p14:creationId xmlns:p14="http://schemas.microsoft.com/office/powerpoint/2010/main" val="1035457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01A415-CEA7-2446-42B5-2379B973E1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90A329-9F65-B058-2A73-2A751E1153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940C34-E1C4-4254-C693-75C23DB3A6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88F94A-E068-48D8-ADD1-22BEDDCB8C72}" type="datetimeFigureOut">
              <a:rPr lang="en-GB" smtClean="0"/>
              <a:t>24/06/2025</a:t>
            </a:fld>
            <a:endParaRPr lang="en-GB"/>
          </a:p>
        </p:txBody>
      </p:sp>
      <p:sp>
        <p:nvSpPr>
          <p:cNvPr id="5" name="Footer Placeholder 4">
            <a:extLst>
              <a:ext uri="{FF2B5EF4-FFF2-40B4-BE49-F238E27FC236}">
                <a16:creationId xmlns:a16="http://schemas.microsoft.com/office/drawing/2014/main" id="{9D74ACA6-E61F-C0C3-CFEC-7F6678B59A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F99D969-ECBF-F4AE-3E4D-84BE41E58B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7658ED3-34C1-453D-A162-4BF2BC6181B2}" type="slidenum">
              <a:rPr lang="en-GB" smtClean="0"/>
              <a:t>‹#›</a:t>
            </a:fld>
            <a:endParaRPr lang="en-GB"/>
          </a:p>
        </p:txBody>
      </p:sp>
    </p:spTree>
    <p:extLst>
      <p:ext uri="{BB962C8B-B14F-4D97-AF65-F5344CB8AC3E}">
        <p14:creationId xmlns:p14="http://schemas.microsoft.com/office/powerpoint/2010/main" val="1151122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7">
            <a:extLst>
              <a:ext uri="{FF2B5EF4-FFF2-40B4-BE49-F238E27FC236}">
                <a16:creationId xmlns:a16="http://schemas.microsoft.com/office/drawing/2014/main" id="{955E187E-1121-00A5-28EA-285DA009D374}"/>
              </a:ext>
            </a:extLst>
          </p:cNvPr>
          <p:cNvSpPr txBox="1"/>
          <p:nvPr/>
        </p:nvSpPr>
        <p:spPr>
          <a:xfrm>
            <a:off x="801666" y="4590809"/>
            <a:ext cx="6037545" cy="1077218"/>
          </a:xfrm>
          <a:prstGeom prst="rect">
            <a:avLst/>
          </a:prstGeom>
          <a:noFill/>
        </p:spPr>
        <p:txBody>
          <a:bodyPr wrap="square" rtlCol="0">
            <a:spAutoFit/>
          </a:bodyPr>
          <a:lstStyle/>
          <a:p>
            <a:r>
              <a:rPr lang="en-GB" sz="3200" dirty="0">
                <a:solidFill>
                  <a:schemeClr val="bg1"/>
                </a:solidFill>
                <a:latin typeface="Arial" panose="020B0604020202020204" pitchFamily="34" charset="0"/>
                <a:cs typeface="Arial" panose="020B0604020202020204" pitchFamily="34" charset="0"/>
              </a:rPr>
              <a:t>Rob Mitchell</a:t>
            </a:r>
            <a:br>
              <a:rPr lang="en-GB" sz="3200" dirty="0">
                <a:solidFill>
                  <a:schemeClr val="bg1"/>
                </a:solidFill>
                <a:latin typeface="Arial" panose="020B0604020202020204" pitchFamily="34" charset="0"/>
                <a:cs typeface="Arial" panose="020B0604020202020204" pitchFamily="34" charset="0"/>
              </a:rPr>
            </a:br>
            <a:r>
              <a:rPr lang="en-GB" sz="3200" dirty="0">
                <a:solidFill>
                  <a:schemeClr val="bg1"/>
                </a:solidFill>
                <a:latin typeface="Arial" panose="020B0604020202020204" pitchFamily="34" charset="0"/>
                <a:cs typeface="Arial" panose="020B0604020202020204" pitchFamily="34" charset="0"/>
              </a:rPr>
              <a:t>Ian Burgess</a:t>
            </a:r>
          </a:p>
        </p:txBody>
      </p:sp>
      <p:pic>
        <p:nvPicPr>
          <p:cNvPr id="6" name="Picture 5" descr="A sign post with a landscape in the background&#10;&#10;AI-generated content may be incorrect.">
            <a:extLst>
              <a:ext uri="{FF2B5EF4-FFF2-40B4-BE49-F238E27FC236}">
                <a16:creationId xmlns:a16="http://schemas.microsoft.com/office/drawing/2014/main" id="{8BC868D4-1D4B-3F0C-9DEF-407E4D2DF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0102F0CF-6CF1-6542-A08E-74811BF4EDAD}"/>
              </a:ext>
            </a:extLst>
          </p:cNvPr>
          <p:cNvSpPr txBox="1"/>
          <p:nvPr/>
        </p:nvSpPr>
        <p:spPr>
          <a:xfrm>
            <a:off x="801666" y="1548153"/>
            <a:ext cx="5824602" cy="1569660"/>
          </a:xfrm>
          <a:prstGeom prst="rect">
            <a:avLst/>
          </a:prstGeom>
          <a:noFill/>
        </p:spPr>
        <p:txBody>
          <a:bodyPr wrap="square" rtlCol="0">
            <a:spAutoFit/>
          </a:bodyPr>
          <a:lstStyle/>
          <a:p>
            <a:r>
              <a:rPr lang="en-GB" sz="4800" dirty="0">
                <a:latin typeface="Arial" panose="020B0604020202020204" pitchFamily="34" charset="0"/>
                <a:cs typeface="Arial" panose="020B0604020202020204" pitchFamily="34" charset="0"/>
              </a:rPr>
              <a:t>Bradford ASC</a:t>
            </a:r>
            <a:br>
              <a:rPr lang="en-GB" sz="4800" dirty="0">
                <a:latin typeface="Arial" panose="020B0604020202020204" pitchFamily="34" charset="0"/>
                <a:cs typeface="Arial" panose="020B0604020202020204" pitchFamily="34" charset="0"/>
              </a:rPr>
            </a:br>
            <a:r>
              <a:rPr lang="en-GB" sz="4800" dirty="0">
                <a:latin typeface="Arial" panose="020B0604020202020204" pitchFamily="34" charset="0"/>
                <a:cs typeface="Arial" panose="020B0604020202020204" pitchFamily="34" charset="0"/>
              </a:rPr>
              <a:t>Practice Model</a:t>
            </a:r>
          </a:p>
        </p:txBody>
      </p:sp>
      <p:sp>
        <p:nvSpPr>
          <p:cNvPr id="9" name="TextBox 8">
            <a:extLst>
              <a:ext uri="{FF2B5EF4-FFF2-40B4-BE49-F238E27FC236}">
                <a16:creationId xmlns:a16="http://schemas.microsoft.com/office/drawing/2014/main" id="{DA9F61B4-1EC9-8471-5E20-EF41FAE4343C}"/>
              </a:ext>
            </a:extLst>
          </p:cNvPr>
          <p:cNvSpPr txBox="1"/>
          <p:nvPr/>
        </p:nvSpPr>
        <p:spPr>
          <a:xfrm>
            <a:off x="801666" y="3740188"/>
            <a:ext cx="6626268" cy="2246769"/>
          </a:xfrm>
          <a:prstGeom prst="rect">
            <a:avLst/>
          </a:prstGeom>
          <a:noFill/>
        </p:spPr>
        <p:txBody>
          <a:bodyPr wrap="square" rtlCol="0">
            <a:spAutoFit/>
          </a:bodyPr>
          <a:lstStyle/>
          <a:p>
            <a:r>
              <a:rPr lang="en-GB" sz="2800" dirty="0">
                <a:solidFill>
                  <a:schemeClr val="bg1"/>
                </a:solidFill>
                <a:latin typeface="Arial" panose="020B0604020202020204" pitchFamily="34" charset="0"/>
                <a:cs typeface="Arial" panose="020B0604020202020204" pitchFamily="34" charset="0"/>
              </a:rPr>
              <a:t>Vicki Ellis</a:t>
            </a:r>
          </a:p>
          <a:p>
            <a:r>
              <a:rPr lang="en-GB" sz="2800" dirty="0">
                <a:solidFill>
                  <a:schemeClr val="bg1"/>
                </a:solidFill>
                <a:latin typeface="Arial" panose="020B0604020202020204" pitchFamily="34" charset="0"/>
                <a:cs typeface="Arial" panose="020B0604020202020204" pitchFamily="34" charset="0"/>
              </a:rPr>
              <a:t>Hira Zafar</a:t>
            </a:r>
          </a:p>
          <a:p>
            <a:r>
              <a:rPr lang="en-GB" sz="2800" dirty="0">
                <a:solidFill>
                  <a:schemeClr val="bg1"/>
                </a:solidFill>
                <a:latin typeface="Arial" panose="020B0604020202020204" pitchFamily="34" charset="0"/>
                <a:cs typeface="Arial" panose="020B0604020202020204" pitchFamily="34" charset="0"/>
              </a:rPr>
              <a:t>Jen Holroyd</a:t>
            </a:r>
          </a:p>
          <a:p>
            <a:r>
              <a:rPr lang="en-GB" sz="2800" dirty="0">
                <a:solidFill>
                  <a:schemeClr val="bg1"/>
                </a:solidFill>
                <a:latin typeface="Arial" panose="020B0604020202020204" pitchFamily="34" charset="0"/>
                <a:cs typeface="Arial" panose="020B0604020202020204" pitchFamily="34" charset="0"/>
              </a:rPr>
              <a:t>Rob Mitchell</a:t>
            </a:r>
          </a:p>
          <a:p>
            <a:r>
              <a:rPr lang="en-GB" sz="2800" dirty="0">
                <a:solidFill>
                  <a:schemeClr val="bg1"/>
                </a:solidFill>
                <a:latin typeface="Arial" panose="020B0604020202020204" pitchFamily="34" charset="0"/>
                <a:cs typeface="Arial" panose="020B0604020202020204" pitchFamily="34" charset="0"/>
              </a:rPr>
              <a:t>Ian Burgess</a:t>
            </a:r>
          </a:p>
        </p:txBody>
      </p:sp>
    </p:spTree>
    <p:extLst>
      <p:ext uri="{BB962C8B-B14F-4D97-AF65-F5344CB8AC3E}">
        <p14:creationId xmlns:p14="http://schemas.microsoft.com/office/powerpoint/2010/main" val="1567195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B8BDC-2358-84B8-9300-452236681D5F}"/>
              </a:ext>
            </a:extLst>
          </p:cNvPr>
          <p:cNvSpPr>
            <a:spLocks noGrp="1"/>
          </p:cNvSpPr>
          <p:nvPr>
            <p:ph type="title"/>
          </p:nvPr>
        </p:nvSpPr>
        <p:spPr>
          <a:xfrm>
            <a:off x="662835" y="0"/>
            <a:ext cx="10515600" cy="1325563"/>
          </a:xfrm>
        </p:spPr>
        <p:txBody>
          <a:bodyPr/>
          <a:lstStyle/>
          <a:p>
            <a:r>
              <a:rPr lang="en-GB" sz="4000" b="1" dirty="0">
                <a:solidFill>
                  <a:schemeClr val="accent5">
                    <a:lumMod val="60000"/>
                    <a:lumOff val="40000"/>
                  </a:schemeClr>
                </a:solidFill>
                <a:latin typeface="Arial" panose="020B0604020202020204" pitchFamily="34" charset="0"/>
                <a:cs typeface="Arial" panose="020B0604020202020204" pitchFamily="34" charset="0"/>
              </a:rPr>
              <a:t>Legally</a:t>
            </a:r>
            <a:r>
              <a:rPr lang="en-GB" sz="4400" b="1" dirty="0">
                <a:solidFill>
                  <a:schemeClr val="accent5">
                    <a:lumMod val="60000"/>
                    <a:lumOff val="40000"/>
                  </a:schemeClr>
                </a:solidFill>
                <a:latin typeface="Arial" panose="020B0604020202020204" pitchFamily="34" charset="0"/>
                <a:cs typeface="Arial" panose="020B0604020202020204" pitchFamily="34" charset="0"/>
              </a:rPr>
              <a:t> Literate</a:t>
            </a:r>
            <a:endParaRPr lang="en-GB" dirty="0"/>
          </a:p>
        </p:txBody>
      </p:sp>
      <p:sp>
        <p:nvSpPr>
          <p:cNvPr id="3" name="Content Placeholder 2">
            <a:extLst>
              <a:ext uri="{FF2B5EF4-FFF2-40B4-BE49-F238E27FC236}">
                <a16:creationId xmlns:a16="http://schemas.microsoft.com/office/drawing/2014/main" id="{2D729B51-F17A-4634-6379-913A6D6E1AC4}"/>
              </a:ext>
            </a:extLst>
          </p:cNvPr>
          <p:cNvSpPr>
            <a:spLocks noGrp="1"/>
          </p:cNvSpPr>
          <p:nvPr>
            <p:ph idx="1"/>
          </p:nvPr>
        </p:nvSpPr>
        <p:spPr>
          <a:xfrm>
            <a:off x="662835" y="1177448"/>
            <a:ext cx="11374677" cy="5680552"/>
          </a:xfrm>
        </p:spPr>
        <p:txBody>
          <a:bodyPr>
            <a:normAutofit lnSpcReduction="10000"/>
          </a:bodyPr>
          <a:lstStyle/>
          <a:p>
            <a:pPr marL="0" indent="0">
              <a:buNone/>
            </a:pPr>
            <a:r>
              <a:rPr lang="en-GB" sz="2200" dirty="0">
                <a:latin typeface="Arial" panose="020B0604020202020204" pitchFamily="34" charset="0"/>
                <a:cs typeface="Arial" panose="020B0604020202020204" pitchFamily="34" charset="0"/>
              </a:rPr>
              <a:t>Alex Ruck Keene wrote, “…the judgment stands as an object lesson in following the route map of the MCA with care: despite the superficial disparity in expertise in relation to PWS, SN's care in following the route map of the MCA meant that her evidence carried greater weight than did that of Professor Holland.” </a:t>
            </a:r>
            <a:br>
              <a:rPr lang="en-GB" sz="2200" dirty="0">
                <a:latin typeface="Arial" panose="020B0604020202020204" pitchFamily="34" charset="0"/>
                <a:cs typeface="Arial" panose="020B0604020202020204" pitchFamily="34" charset="0"/>
              </a:rPr>
            </a:br>
            <a:r>
              <a:rPr lang="en-GB" sz="2200" b="1" dirty="0">
                <a:latin typeface="Arial" panose="020B0604020202020204" pitchFamily="34" charset="0"/>
                <a:cs typeface="Arial" panose="020B0604020202020204" pitchFamily="34" charset="0"/>
              </a:rPr>
              <a:t>What can you take from that? What does that mean to you?</a:t>
            </a:r>
            <a:br>
              <a:rPr lang="en-GB" sz="2200" b="1" dirty="0">
                <a:latin typeface="Arial" panose="020B0604020202020204" pitchFamily="34" charset="0"/>
                <a:cs typeface="Arial" panose="020B0604020202020204" pitchFamily="34" charset="0"/>
              </a:rPr>
            </a:br>
            <a:endParaRPr lang="en-GB" sz="2200" b="1" dirty="0">
              <a:latin typeface="Arial" panose="020B0604020202020204" pitchFamily="34" charset="0"/>
              <a:cs typeface="Arial" panose="020B0604020202020204" pitchFamily="34" charset="0"/>
            </a:endParaRPr>
          </a:p>
          <a:p>
            <a:pPr marL="0" indent="0">
              <a:buNone/>
            </a:pPr>
            <a:r>
              <a:rPr lang="en-GB" sz="2200" dirty="0">
                <a:latin typeface="Arial" panose="020B0604020202020204" pitchFamily="34" charset="0"/>
                <a:cs typeface="Arial" panose="020B0604020202020204" pitchFamily="34" charset="0"/>
              </a:rPr>
              <a:t>In court, the judge was “…satisfied that his reluctance to discuss his PWS arises from embarrassment and frustration. This explanation does not, in itself, establish that he has relevant understanding.” </a:t>
            </a:r>
            <a:r>
              <a:rPr lang="en-GB" sz="2200" b="1" dirty="0">
                <a:latin typeface="Arial" panose="020B0604020202020204" pitchFamily="34" charset="0"/>
                <a:cs typeface="Arial" panose="020B0604020202020204" pitchFamily="34" charset="0"/>
              </a:rPr>
              <a:t> </a:t>
            </a:r>
            <a:br>
              <a:rPr lang="en-GB" sz="2200" b="1" dirty="0">
                <a:latin typeface="Arial" panose="020B0604020202020204" pitchFamily="34" charset="0"/>
                <a:cs typeface="Arial" panose="020B0604020202020204" pitchFamily="34" charset="0"/>
              </a:rPr>
            </a:br>
            <a:r>
              <a:rPr lang="en-GB" sz="2200" b="1" dirty="0">
                <a:latin typeface="Arial" panose="020B0604020202020204" pitchFamily="34" charset="0"/>
                <a:cs typeface="Arial" panose="020B0604020202020204" pitchFamily="34" charset="0"/>
              </a:rPr>
              <a:t>What does that mean? And could you ever conclude (on a balance of probabilities) that a person not engaging lacks capacity, bearing in mind s2(1)?</a:t>
            </a:r>
            <a:br>
              <a:rPr lang="en-GB" sz="2200" b="1" dirty="0">
                <a:latin typeface="Arial" panose="020B0604020202020204" pitchFamily="34" charset="0"/>
                <a:cs typeface="Arial" panose="020B0604020202020204" pitchFamily="34" charset="0"/>
              </a:rPr>
            </a:br>
            <a:endParaRPr lang="en-GB" sz="2200" b="1" dirty="0">
              <a:latin typeface="Arial" panose="020B0604020202020204" pitchFamily="34" charset="0"/>
              <a:cs typeface="Arial" panose="020B0604020202020204" pitchFamily="34" charset="0"/>
            </a:endParaRPr>
          </a:p>
          <a:p>
            <a:pPr marL="0" indent="0">
              <a:buNone/>
            </a:pPr>
            <a:r>
              <a:rPr lang="en-GB" sz="2200" dirty="0">
                <a:latin typeface="Arial" panose="020B0604020202020204" pitchFamily="34" charset="0"/>
                <a:cs typeface="Arial" panose="020B0604020202020204" pitchFamily="34" charset="0"/>
              </a:rPr>
              <a:t>The judge said Professor Holland appears to have conflated best interests with capacity because of his knowledge of PWS and his commitment to improving the lives of people with PWS.</a:t>
            </a:r>
            <a:br>
              <a:rPr lang="en-GB" sz="2200" dirty="0">
                <a:latin typeface="Arial" panose="020B0604020202020204" pitchFamily="34" charset="0"/>
                <a:cs typeface="Arial" panose="020B0604020202020204" pitchFamily="34" charset="0"/>
              </a:rPr>
            </a:br>
            <a:r>
              <a:rPr lang="en-GB" sz="2200" b="1" dirty="0">
                <a:latin typeface="Arial" panose="020B0604020202020204" pitchFamily="34" charset="0"/>
                <a:cs typeface="Arial" panose="020B0604020202020204" pitchFamily="34" charset="0"/>
              </a:rPr>
              <a:t>How might you avoid doing the same? Equally, could it be wrong to want a person to have capacity? Is there a danger in doing that?</a:t>
            </a:r>
            <a:br>
              <a:rPr lang="en-GB" sz="2200" b="1" dirty="0">
                <a:latin typeface="Arial" panose="020B0604020202020204" pitchFamily="34" charset="0"/>
                <a:cs typeface="Arial" panose="020B0604020202020204" pitchFamily="34" charset="0"/>
              </a:rPr>
            </a:br>
            <a:endParaRPr lang="en-GB" sz="2200" b="1"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GB"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1173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8ECD3-6686-A28A-8B49-4186720857A0}"/>
              </a:ext>
            </a:extLst>
          </p:cNvPr>
          <p:cNvSpPr>
            <a:spLocks noGrp="1"/>
          </p:cNvSpPr>
          <p:nvPr>
            <p:ph type="title"/>
          </p:nvPr>
        </p:nvSpPr>
        <p:spPr>
          <a:xfrm>
            <a:off x="838200" y="2103437"/>
            <a:ext cx="10515600" cy="1325563"/>
          </a:xfrm>
        </p:spPr>
        <p:txBody>
          <a:bodyPr/>
          <a:lstStyle/>
          <a:p>
            <a:r>
              <a:rPr lang="en-GB" sz="3200" dirty="0">
                <a:latin typeface="Arial" panose="020B0604020202020204" pitchFamily="34" charset="0"/>
                <a:cs typeface="Arial" panose="020B0604020202020204" pitchFamily="34" charset="0"/>
              </a:rPr>
              <a:t>The Last of the Sun by Alan Bennett</a:t>
            </a:r>
            <a:br>
              <a:rPr lang="en-GB" dirty="0">
                <a:latin typeface="Arial" panose="020B0604020202020204" pitchFamily="34" charset="0"/>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A2495BC7-3316-69EB-BA7F-4934D2D24851}"/>
              </a:ext>
            </a:extLst>
          </p:cNvPr>
          <p:cNvSpPr>
            <a:spLocks noGrp="1"/>
          </p:cNvSpPr>
          <p:nvPr>
            <p:ph idx="1"/>
          </p:nvPr>
        </p:nvSpPr>
        <p:spPr>
          <a:xfrm>
            <a:off x="838200" y="3320853"/>
            <a:ext cx="10335016" cy="4351338"/>
          </a:xfrm>
        </p:spPr>
        <p:txBody>
          <a:bodyPr/>
          <a:lstStyle/>
          <a:p>
            <a:pPr marL="0" indent="0">
              <a:buNone/>
            </a:pPr>
            <a:r>
              <a:rPr lang="en-GB" dirty="0">
                <a:latin typeface="Arial" panose="020B0604020202020204" pitchFamily="34" charset="0"/>
                <a:cs typeface="Arial" panose="020B0604020202020204" pitchFamily="34" charset="0"/>
              </a:rPr>
              <a:t>In your groups, 5 mins to consider the following two questions.</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What were the risks? </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What would our approach be?</a:t>
            </a:r>
          </a:p>
          <a:p>
            <a:endParaRPr lang="en-GB" dirty="0"/>
          </a:p>
        </p:txBody>
      </p:sp>
      <p:sp>
        <p:nvSpPr>
          <p:cNvPr id="4" name="TextBox 3">
            <a:extLst>
              <a:ext uri="{FF2B5EF4-FFF2-40B4-BE49-F238E27FC236}">
                <a16:creationId xmlns:a16="http://schemas.microsoft.com/office/drawing/2014/main" id="{51F8CB4D-F261-E14F-F9E8-93D5337EC0C1}"/>
              </a:ext>
            </a:extLst>
          </p:cNvPr>
          <p:cNvSpPr txBox="1"/>
          <p:nvPr/>
        </p:nvSpPr>
        <p:spPr>
          <a:xfrm>
            <a:off x="838200" y="776614"/>
            <a:ext cx="6113745" cy="984885"/>
          </a:xfrm>
          <a:prstGeom prst="rect">
            <a:avLst/>
          </a:prstGeom>
          <a:noFill/>
        </p:spPr>
        <p:txBody>
          <a:bodyPr wrap="square" rtlCol="0">
            <a:spAutoFit/>
          </a:bodyPr>
          <a:lstStyle/>
          <a:p>
            <a:r>
              <a:rPr lang="en-GB" sz="4000" b="1" dirty="0">
                <a:solidFill>
                  <a:srgbClr val="33CCCC"/>
                </a:solidFill>
                <a:latin typeface="Arial" panose="020B0604020202020204" pitchFamily="34" charset="0"/>
                <a:cs typeface="Arial" panose="020B0604020202020204" pitchFamily="34" charset="0"/>
              </a:rPr>
              <a:t>Risk Enabling</a:t>
            </a:r>
          </a:p>
          <a:p>
            <a:endParaRPr lang="en-GB" dirty="0"/>
          </a:p>
        </p:txBody>
      </p:sp>
    </p:spTree>
    <p:extLst>
      <p:ext uri="{BB962C8B-B14F-4D97-AF65-F5344CB8AC3E}">
        <p14:creationId xmlns:p14="http://schemas.microsoft.com/office/powerpoint/2010/main" val="1941072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4503.PN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725" b="-725"/>
          <a:stretch/>
        </p:blipFill>
        <p:spPr>
          <a:xfrm>
            <a:off x="0" y="0"/>
            <a:ext cx="2229317" cy="4022725"/>
          </a:xfrm>
        </p:spPr>
      </p:pic>
      <p:pic>
        <p:nvPicPr>
          <p:cNvPr id="6" name="Picture 5" descr="IMG_450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9262" y="432320"/>
            <a:ext cx="2286264" cy="4066502"/>
          </a:xfrm>
          <a:prstGeom prst="rect">
            <a:avLst/>
          </a:prstGeom>
        </p:spPr>
      </p:pic>
      <p:pic>
        <p:nvPicPr>
          <p:cNvPr id="7" name="Picture 6" descr="IMG_4506.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4001" y="945698"/>
            <a:ext cx="2240690" cy="3985441"/>
          </a:xfrm>
          <a:prstGeom prst="rect">
            <a:avLst/>
          </a:prstGeom>
        </p:spPr>
      </p:pic>
      <p:pic>
        <p:nvPicPr>
          <p:cNvPr id="8" name="Picture 7" descr="IMG_4507.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2564" y="1323978"/>
            <a:ext cx="2263477" cy="4025972"/>
          </a:xfrm>
          <a:prstGeom prst="rect">
            <a:avLst/>
          </a:prstGeom>
        </p:spPr>
      </p:pic>
      <p:pic>
        <p:nvPicPr>
          <p:cNvPr id="9" name="Picture 8" descr="IMG_4508.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86552" y="1756296"/>
            <a:ext cx="2263477" cy="4025972"/>
          </a:xfrm>
          <a:prstGeom prst="rect">
            <a:avLst/>
          </a:prstGeom>
        </p:spPr>
      </p:pic>
      <p:pic>
        <p:nvPicPr>
          <p:cNvPr id="10" name="Picture 9" descr="IMG_4509.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28523" y="2296695"/>
            <a:ext cx="2263477" cy="4025972"/>
          </a:xfrm>
          <a:prstGeom prst="rect">
            <a:avLst/>
          </a:prstGeom>
        </p:spPr>
      </p:pic>
    </p:spTree>
    <p:extLst>
      <p:ext uri="{BB962C8B-B14F-4D97-AF65-F5344CB8AC3E}">
        <p14:creationId xmlns:p14="http://schemas.microsoft.com/office/powerpoint/2010/main" val="400640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F1D4-CF8E-44D0-88D6-796926A6B69D}"/>
              </a:ext>
            </a:extLst>
          </p:cNvPr>
          <p:cNvSpPr>
            <a:spLocks noGrp="1"/>
          </p:cNvSpPr>
          <p:nvPr>
            <p:ph type="title"/>
          </p:nvPr>
        </p:nvSpPr>
        <p:spPr>
          <a:xfrm>
            <a:off x="583096" y="1018638"/>
            <a:ext cx="8761413" cy="706964"/>
          </a:xfrm>
        </p:spPr>
        <p:txBody>
          <a:bodyPr>
            <a:normAutofit fontScale="90000"/>
          </a:bodyPr>
          <a:lstStyle/>
          <a:p>
            <a:r>
              <a:rPr lang="en-GB"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br>
              <a:rPr lang="en-GB" dirty="0">
                <a:latin typeface="Arial Unicode MS" panose="020B0604020202020204" pitchFamily="34" charset="-128"/>
                <a:ea typeface="Arial Unicode MS" panose="020B0604020202020204" pitchFamily="34" charset="-128"/>
                <a:cs typeface="Arial Unicode MS" panose="020B0604020202020204" pitchFamily="34" charset="-128"/>
              </a:rPr>
            </a:br>
            <a:endParaRPr lang="en-GB"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a:extLst>
              <a:ext uri="{FF2B5EF4-FFF2-40B4-BE49-F238E27FC236}">
                <a16:creationId xmlns:a16="http://schemas.microsoft.com/office/drawing/2014/main" id="{D4D159E6-8D5F-40CA-9EC5-554E6B8F1C44}"/>
              </a:ext>
            </a:extLst>
          </p:cNvPr>
          <p:cNvSpPr>
            <a:spLocks noGrp="1"/>
          </p:cNvSpPr>
          <p:nvPr>
            <p:ph idx="1"/>
          </p:nvPr>
        </p:nvSpPr>
        <p:spPr>
          <a:xfrm>
            <a:off x="583096" y="2305878"/>
            <a:ext cx="11092069" cy="3713922"/>
          </a:xfrm>
        </p:spPr>
        <p:txBody>
          <a:bodyPr>
            <a:noAutofit/>
          </a:bodyPr>
          <a:lstStyle/>
          <a:p>
            <a:pPr marL="0" indent="0">
              <a:buNone/>
            </a:pPr>
            <a:r>
              <a:rPr lang="en-GB" sz="20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0" indent="0">
              <a:buNone/>
            </a:pPr>
            <a:endParaRPr lang="en-GB"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TextBox 3">
            <a:extLst>
              <a:ext uri="{FF2B5EF4-FFF2-40B4-BE49-F238E27FC236}">
                <a16:creationId xmlns:a16="http://schemas.microsoft.com/office/drawing/2014/main" id="{8CC9149D-E531-480C-8C26-0A94F9C2357F}"/>
              </a:ext>
            </a:extLst>
          </p:cNvPr>
          <p:cNvSpPr txBox="1"/>
          <p:nvPr/>
        </p:nvSpPr>
        <p:spPr>
          <a:xfrm>
            <a:off x="0" y="1289542"/>
            <a:ext cx="10094775" cy="646331"/>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Our Risk Principles</a:t>
            </a:r>
            <a:r>
              <a:rPr lang="en-GB" sz="3200" dirty="0">
                <a:solidFill>
                  <a:schemeClr val="bg1"/>
                </a:solidFill>
                <a:latin typeface="Arial" panose="020B0604020202020204" pitchFamily="34" charset="0"/>
                <a:cs typeface="Arial" panose="020B0604020202020204" pitchFamily="34" charset="0"/>
              </a:rPr>
              <a:t> </a:t>
            </a:r>
            <a:r>
              <a:rPr lang="en-GB" sz="3600" dirty="0">
                <a:solidFill>
                  <a:schemeClr val="bg1"/>
                </a:solidFill>
                <a:latin typeface="Arial" panose="020B0604020202020204" pitchFamily="34" charset="0"/>
                <a:cs typeface="Arial" panose="020B0604020202020204" pitchFamily="34" charset="0"/>
              </a:rPr>
              <a:t>in our approach to Risk</a:t>
            </a:r>
          </a:p>
        </p:txBody>
      </p:sp>
      <p:sp>
        <p:nvSpPr>
          <p:cNvPr id="5" name="TextBox 4">
            <a:extLst>
              <a:ext uri="{FF2B5EF4-FFF2-40B4-BE49-F238E27FC236}">
                <a16:creationId xmlns:a16="http://schemas.microsoft.com/office/drawing/2014/main" id="{A60C5A1D-B276-47BE-95DE-9363B4CE07C4}"/>
              </a:ext>
            </a:extLst>
          </p:cNvPr>
          <p:cNvSpPr txBox="1"/>
          <p:nvPr/>
        </p:nvSpPr>
        <p:spPr>
          <a:xfrm>
            <a:off x="191530" y="2305878"/>
            <a:ext cx="6560144" cy="4780796"/>
          </a:xfrm>
          <a:prstGeom prst="rect">
            <a:avLst/>
          </a:prstGeom>
          <a:noFill/>
        </p:spPr>
        <p:txBody>
          <a:bodyPr wrap="square" rtlCol="0">
            <a:spAutoFit/>
          </a:bodyPr>
          <a:lstStyle/>
          <a:p>
            <a:pPr lvl="0">
              <a:buSzPts val="1200"/>
            </a:pPr>
            <a:r>
              <a:rPr lang="en-GB" sz="2000" b="1" dirty="0">
                <a:latin typeface="Arial" panose="020B0604020202020204" pitchFamily="34" charset="0"/>
                <a:ea typeface="Calibri" panose="020F0502020204030204" pitchFamily="34" charset="0"/>
                <a:cs typeface="Arial" panose="020B0604020202020204" pitchFamily="34" charset="0"/>
              </a:rPr>
              <a:t>1. Involving the person</a:t>
            </a:r>
            <a:endParaRPr lang="en-GB" sz="2000" dirty="0">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2000" dirty="0">
                <a:latin typeface="Arial" panose="020B0604020202020204" pitchFamily="34" charset="0"/>
                <a:ea typeface="Calibri" panose="020F0502020204030204" pitchFamily="34" charset="0"/>
                <a:cs typeface="Arial" panose="020B0604020202020204" pitchFamily="34" charset="0"/>
              </a:rPr>
              <a:t>Enable the person to be involved in considering the risks they face and in planning any actions to address them. Communication with the person should be adapted to their needs.</a:t>
            </a:r>
            <a:br>
              <a:rPr lang="en-GB" sz="2000" dirty="0">
                <a:latin typeface="Arial" panose="020B0604020202020204" pitchFamily="34" charset="0"/>
                <a:ea typeface="Calibri" panose="020F0502020204030204" pitchFamily="34" charset="0"/>
                <a:cs typeface="Arial" panose="020B0604020202020204" pitchFamily="34" charset="0"/>
              </a:rPr>
            </a:br>
            <a:r>
              <a:rPr lang="en-GB" sz="2000" dirty="0">
                <a:latin typeface="Arial" panose="020B0604020202020204" pitchFamily="34" charset="0"/>
                <a:ea typeface="Calibri" panose="020F0502020204030204" pitchFamily="34" charset="0"/>
                <a:cs typeface="Arial" panose="020B0604020202020204" pitchFamily="34" charset="0"/>
              </a:rPr>
              <a:t> </a:t>
            </a:r>
          </a:p>
          <a:p>
            <a:pPr>
              <a:spcAft>
                <a:spcPts val="800"/>
              </a:spcAft>
            </a:pPr>
            <a:r>
              <a:rPr lang="en-GB" sz="2000" b="1" kern="100" dirty="0">
                <a:solidFill>
                  <a:srgbClr val="0070C0"/>
                </a:solidFill>
                <a:latin typeface="Arial" panose="020B0604020202020204" pitchFamily="34" charset="0"/>
                <a:ea typeface="Calibri" panose="020F0502020204030204" pitchFamily="34" charset="0"/>
                <a:cs typeface="Arial" panose="020B0604020202020204" pitchFamily="34" charset="0"/>
              </a:rPr>
              <a:t>Some helpful questions (as provided by people with lived experience) to ask may be:</a:t>
            </a:r>
          </a:p>
          <a:p>
            <a:pPr marL="342900" lvl="0" indent="-342900">
              <a:buFont typeface="Symbol" panose="05050102010706020507" pitchFamily="18" charset="2"/>
              <a:buChar char=""/>
            </a:pPr>
            <a:r>
              <a:rPr lang="en-GB" sz="2000" b="1" dirty="0">
                <a:latin typeface="Arial" panose="020B0604020202020204" pitchFamily="34" charset="0"/>
                <a:ea typeface="Calibri" panose="020F0502020204030204" pitchFamily="34" charset="0"/>
                <a:cs typeface="Arial" panose="020B0604020202020204" pitchFamily="34" charset="0"/>
              </a:rPr>
              <a:t>What is important in your life? </a:t>
            </a:r>
          </a:p>
          <a:p>
            <a:pPr marL="342900" lvl="0" indent="-342900">
              <a:buFont typeface="Symbol" panose="05050102010706020507" pitchFamily="18" charset="2"/>
              <a:buChar char=""/>
            </a:pPr>
            <a:r>
              <a:rPr lang="en-GB" sz="2000" b="1" dirty="0">
                <a:latin typeface="Arial" panose="020B0604020202020204" pitchFamily="34" charset="0"/>
                <a:ea typeface="Calibri" panose="020F0502020204030204" pitchFamily="34" charset="0"/>
                <a:cs typeface="Arial" panose="020B0604020202020204" pitchFamily="34" charset="0"/>
              </a:rPr>
              <a:t>What is working well? </a:t>
            </a:r>
          </a:p>
          <a:p>
            <a:pPr marL="342900" lvl="0" indent="-342900">
              <a:buFont typeface="Symbol" panose="05050102010706020507" pitchFamily="18" charset="2"/>
              <a:buChar char=""/>
            </a:pPr>
            <a:r>
              <a:rPr lang="en-GB" sz="2000" b="1" dirty="0">
                <a:latin typeface="Arial" panose="020B0604020202020204" pitchFamily="34" charset="0"/>
                <a:ea typeface="Calibri" panose="020F0502020204030204" pitchFamily="34" charset="0"/>
                <a:cs typeface="Arial" panose="020B0604020202020204" pitchFamily="34" charset="0"/>
              </a:rPr>
              <a:t>What things are difficult for you? </a:t>
            </a:r>
          </a:p>
          <a:p>
            <a:pPr marL="342900" lvl="0" indent="-342900">
              <a:buFont typeface="Symbol" panose="05050102010706020507" pitchFamily="18" charset="2"/>
              <a:buChar char=""/>
            </a:pPr>
            <a:r>
              <a:rPr lang="en-GB" sz="2000" b="1" dirty="0">
                <a:latin typeface="Arial" panose="020B0604020202020204" pitchFamily="34" charset="0"/>
                <a:ea typeface="Calibri" panose="020F0502020204030204" pitchFamily="34" charset="0"/>
                <a:cs typeface="Arial" panose="020B0604020202020204" pitchFamily="34" charset="0"/>
              </a:rPr>
              <a:t>Do you think there are any risks? </a:t>
            </a:r>
          </a:p>
          <a:p>
            <a:pPr marL="342900" lvl="0" indent="-342900">
              <a:buFont typeface="Symbol" panose="05050102010706020507" pitchFamily="18" charset="2"/>
              <a:buChar char=""/>
            </a:pPr>
            <a:r>
              <a:rPr lang="en-GB" sz="2000" b="1" dirty="0">
                <a:latin typeface="Arial" panose="020B0604020202020204" pitchFamily="34" charset="0"/>
                <a:ea typeface="Calibri" panose="020F0502020204030204" pitchFamily="34" charset="0"/>
                <a:cs typeface="Arial" panose="020B0604020202020204" pitchFamily="34" charset="0"/>
              </a:rPr>
              <a:t>Could things be done in a different way, which might reduce the risks?  </a:t>
            </a:r>
          </a:p>
          <a:p>
            <a:endParaRPr lang="en-GB" dirty="0"/>
          </a:p>
        </p:txBody>
      </p:sp>
      <p:pic>
        <p:nvPicPr>
          <p:cNvPr id="6" name="Content Placeholder 3">
            <a:extLst>
              <a:ext uri="{FF2B5EF4-FFF2-40B4-BE49-F238E27FC236}">
                <a16:creationId xmlns:a16="http://schemas.microsoft.com/office/drawing/2014/main" id="{A5679F4A-8C45-4B21-919C-881D6B9175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1163" y="2305878"/>
            <a:ext cx="5155568" cy="2831336"/>
          </a:xfrm>
          <a:prstGeom prst="rect">
            <a:avLst/>
          </a:prstGeom>
        </p:spPr>
      </p:pic>
      <p:sp>
        <p:nvSpPr>
          <p:cNvPr id="7" name="TextBox 6">
            <a:extLst>
              <a:ext uri="{FF2B5EF4-FFF2-40B4-BE49-F238E27FC236}">
                <a16:creationId xmlns:a16="http://schemas.microsoft.com/office/drawing/2014/main" id="{4EC95D68-1D88-496B-BFC3-DC72C01698E2}"/>
              </a:ext>
            </a:extLst>
          </p:cNvPr>
          <p:cNvSpPr txBox="1"/>
          <p:nvPr/>
        </p:nvSpPr>
        <p:spPr>
          <a:xfrm>
            <a:off x="6911163" y="5295014"/>
            <a:ext cx="4880343" cy="1323439"/>
          </a:xfrm>
          <a:prstGeom prst="rect">
            <a:avLst/>
          </a:prstGeom>
          <a:noFill/>
        </p:spPr>
        <p:txBody>
          <a:bodyPr wrap="square" rtlCol="0">
            <a:spAutoFit/>
          </a:bodyPr>
          <a:lstStyle/>
          <a:p>
            <a:pPr marL="342900" lvl="0" indent="-342900">
              <a:buFont typeface="Symbol" panose="05050102010706020507" pitchFamily="18" charset="2"/>
              <a:buChar char=""/>
            </a:pPr>
            <a:r>
              <a:rPr lang="en-GB" sz="2000" b="1" dirty="0">
                <a:latin typeface="Arial" panose="020B0604020202020204" pitchFamily="34" charset="0"/>
                <a:ea typeface="Calibri" panose="020F0502020204030204" pitchFamily="34" charset="0"/>
                <a:cs typeface="Arial" panose="020B0604020202020204" pitchFamily="34" charset="0"/>
              </a:rPr>
              <a:t>Who is important to you? </a:t>
            </a:r>
          </a:p>
          <a:p>
            <a:pPr marL="342900" lvl="0" indent="-342900">
              <a:spcAft>
                <a:spcPts val="800"/>
              </a:spcAft>
              <a:buFont typeface="Symbol" panose="05050102010706020507" pitchFamily="18" charset="2"/>
              <a:buChar char=""/>
            </a:pPr>
            <a:r>
              <a:rPr lang="en-GB" sz="2000" b="1" dirty="0">
                <a:latin typeface="Arial" panose="020B0604020202020204" pitchFamily="34" charset="0"/>
                <a:ea typeface="Calibri" panose="020F0502020204030204" pitchFamily="34" charset="0"/>
                <a:cs typeface="Arial" panose="020B0604020202020204" pitchFamily="34" charset="0"/>
              </a:rPr>
              <a:t>Are there any differences of opinion between you and the people you said are important to you? </a:t>
            </a:r>
          </a:p>
        </p:txBody>
      </p:sp>
      <p:sp>
        <p:nvSpPr>
          <p:cNvPr id="8" name="TextBox 7">
            <a:extLst>
              <a:ext uri="{FF2B5EF4-FFF2-40B4-BE49-F238E27FC236}">
                <a16:creationId xmlns:a16="http://schemas.microsoft.com/office/drawing/2014/main" id="{8CE1E056-3274-279F-FB28-E63CBDDE706C}"/>
              </a:ext>
            </a:extLst>
          </p:cNvPr>
          <p:cNvSpPr txBox="1"/>
          <p:nvPr/>
        </p:nvSpPr>
        <p:spPr>
          <a:xfrm>
            <a:off x="708357" y="367723"/>
            <a:ext cx="6328067" cy="984885"/>
          </a:xfrm>
          <a:prstGeom prst="rect">
            <a:avLst/>
          </a:prstGeom>
          <a:noFill/>
        </p:spPr>
        <p:txBody>
          <a:bodyPr wrap="square" rtlCol="0">
            <a:spAutoFit/>
          </a:bodyPr>
          <a:lstStyle/>
          <a:p>
            <a:r>
              <a:rPr lang="en-GB" sz="4000" b="1" dirty="0">
                <a:solidFill>
                  <a:srgbClr val="33CCCC"/>
                </a:solidFill>
                <a:latin typeface="Arial" panose="020B0604020202020204" pitchFamily="34" charset="0"/>
                <a:cs typeface="Arial" panose="020B0604020202020204" pitchFamily="34" charset="0"/>
              </a:rPr>
              <a:t>Risk Enabling</a:t>
            </a:r>
          </a:p>
          <a:p>
            <a:endParaRPr lang="en-GB" dirty="0"/>
          </a:p>
        </p:txBody>
      </p:sp>
    </p:spTree>
    <p:extLst>
      <p:ext uri="{BB962C8B-B14F-4D97-AF65-F5344CB8AC3E}">
        <p14:creationId xmlns:p14="http://schemas.microsoft.com/office/powerpoint/2010/main" val="1748243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AA4346-F93C-4824-880C-5096CF83DA45}"/>
              </a:ext>
            </a:extLst>
          </p:cNvPr>
          <p:cNvSpPr>
            <a:spLocks noGrp="1"/>
          </p:cNvSpPr>
          <p:nvPr>
            <p:ph idx="1"/>
          </p:nvPr>
        </p:nvSpPr>
        <p:spPr>
          <a:xfrm>
            <a:off x="702313" y="1162635"/>
            <a:ext cx="10987790" cy="5483081"/>
          </a:xfrm>
        </p:spPr>
        <p:txBody>
          <a:bodyPr>
            <a:normAutofit/>
          </a:bodyPr>
          <a:lstStyle/>
          <a:p>
            <a:pPr marL="0" lvl="0" indent="0" defTabSz="914400">
              <a:lnSpc>
                <a:spcPct val="90000"/>
              </a:lnSpc>
              <a:buSzPts val="1200"/>
              <a:buNone/>
            </a:pPr>
            <a:r>
              <a:rPr lang="en-US" sz="2400" b="1" dirty="0">
                <a:latin typeface="Arial" panose="020B0604020202020204" pitchFamily="34" charset="0"/>
                <a:cs typeface="Arial" panose="020B0604020202020204" pitchFamily="34" charset="0"/>
              </a:rPr>
              <a:t>2. Involve the network around the adult,</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to the degree the person wishes </a:t>
            </a:r>
            <a:r>
              <a:rPr lang="en-US" sz="2400" dirty="0">
                <a:latin typeface="Arial" panose="020B0604020202020204" pitchFamily="34" charset="0"/>
                <a:cs typeface="Arial" panose="020B0604020202020204" pitchFamily="34" charset="0"/>
              </a:rPr>
              <a:t>(e.g. family members, friends, support networks). Strengths and asset based.</a:t>
            </a:r>
          </a:p>
          <a:p>
            <a:pPr marL="0" lvl="0" indent="0" defTabSz="914400">
              <a:lnSpc>
                <a:spcPct val="90000"/>
              </a:lnSpc>
              <a:buSzPts val="1200"/>
              <a:buNone/>
            </a:pPr>
            <a:r>
              <a:rPr lang="en-US" sz="2400" dirty="0">
                <a:latin typeface="Arial" panose="020B0604020202020204" pitchFamily="34" charset="0"/>
                <a:cs typeface="Arial" panose="020B0604020202020204" pitchFamily="34" charset="0"/>
              </a:rPr>
              <a:t> </a:t>
            </a:r>
          </a:p>
          <a:p>
            <a:pPr marL="0" lvl="0" indent="0" defTabSz="914400">
              <a:lnSpc>
                <a:spcPct val="90000"/>
              </a:lnSpc>
              <a:buSzPts val="1200"/>
              <a:buNone/>
            </a:pPr>
            <a:r>
              <a:rPr lang="en-US" sz="2400" b="1" dirty="0">
                <a:latin typeface="Arial" panose="020B0604020202020204" pitchFamily="34" charset="0"/>
                <a:cs typeface="Arial" panose="020B0604020202020204" pitchFamily="34" charset="0"/>
              </a:rPr>
              <a:t>3. Multi-agency best practice</a:t>
            </a:r>
            <a:r>
              <a:rPr lang="en-US" sz="2400" dirty="0">
                <a:latin typeface="Arial" panose="020B0604020202020204" pitchFamily="34" charset="0"/>
                <a:cs typeface="Arial" panose="020B0604020202020204" pitchFamily="34" charset="0"/>
              </a:rPr>
              <a:t> Involve and work collaboratively with other agencies around the person to gain a full picture, assess risk and plan any strategy to address it. This is especially important where issues are complex and/or the impact of the risk is judged very severe. This will involve sharing information appropriately and reaching agreement as to how to proceed </a:t>
            </a:r>
            <a:r>
              <a:rPr lang="en-US" sz="2400" b="1" dirty="0">
                <a:latin typeface="Arial" panose="020B0604020202020204" pitchFamily="34" charset="0"/>
                <a:cs typeface="Arial" panose="020B0604020202020204" pitchFamily="34" charset="0"/>
              </a:rPr>
              <a:t>but it’s your assessment and judgement.</a:t>
            </a:r>
          </a:p>
          <a:p>
            <a:pPr marL="0" lvl="0" indent="0" defTabSz="914400">
              <a:lnSpc>
                <a:spcPct val="90000"/>
              </a:lnSpc>
              <a:buSzPts val="1200"/>
              <a:buNone/>
            </a:pPr>
            <a:endParaRPr lang="en-US" sz="2400" dirty="0">
              <a:latin typeface="Arial" panose="020B0604020202020204" pitchFamily="34" charset="0"/>
              <a:cs typeface="Arial" panose="020B0604020202020204" pitchFamily="34" charset="0"/>
            </a:endParaRPr>
          </a:p>
          <a:p>
            <a:pPr marL="0" lvl="0" indent="0" defTabSz="914400">
              <a:lnSpc>
                <a:spcPct val="90000"/>
              </a:lnSpc>
              <a:buSzPts val="1200"/>
              <a:buNone/>
            </a:pPr>
            <a:r>
              <a:rPr lang="en-US" sz="2400" b="1" dirty="0">
                <a:latin typeface="Arial" panose="020B0604020202020204" pitchFamily="34" charset="0"/>
                <a:cs typeface="Arial" panose="020B0604020202020204" pitchFamily="34" charset="0"/>
              </a:rPr>
              <a:t>4. Assess Risk</a:t>
            </a:r>
            <a:r>
              <a:rPr lang="en-US" sz="2400" dirty="0">
                <a:latin typeface="Arial" panose="020B0604020202020204" pitchFamily="34" charset="0"/>
                <a:cs typeface="Arial" panose="020B0604020202020204" pitchFamily="34" charset="0"/>
              </a:rPr>
              <a:t> For each identified risk, you will have completed the risk management plan including gross, mitigation and then net.  </a:t>
            </a:r>
          </a:p>
          <a:p>
            <a:pPr marL="0" lvl="0" indent="0" defTabSz="914400">
              <a:lnSpc>
                <a:spcPct val="90000"/>
              </a:lnSpc>
              <a:buSzPts val="1200"/>
              <a:buNone/>
            </a:pPr>
            <a:r>
              <a:rPr lang="en-US" sz="2400" dirty="0">
                <a:latin typeface="Arial" panose="020B0604020202020204" pitchFamily="34" charset="0"/>
                <a:cs typeface="Arial" panose="020B0604020202020204" pitchFamily="34" charset="0"/>
              </a:rPr>
              <a:t>Note the strengths of the person and what the risk may help them to achieve (and that they value).</a:t>
            </a:r>
          </a:p>
          <a:p>
            <a:pPr marL="0" indent="0">
              <a:buClrTx/>
              <a:buNone/>
            </a:pPr>
            <a:endParaRPr lang="en-GB"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ClrTx/>
              <a:buNone/>
            </a:pPr>
            <a:endParaRPr lang="en-GB"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Box 8">
            <a:extLst>
              <a:ext uri="{FF2B5EF4-FFF2-40B4-BE49-F238E27FC236}">
                <a16:creationId xmlns:a16="http://schemas.microsoft.com/office/drawing/2014/main" id="{FBD58409-2A5D-5DB5-AAE1-E307C423ED3A}"/>
              </a:ext>
            </a:extLst>
          </p:cNvPr>
          <p:cNvSpPr txBox="1"/>
          <p:nvPr/>
        </p:nvSpPr>
        <p:spPr>
          <a:xfrm>
            <a:off x="602105" y="313151"/>
            <a:ext cx="8855901" cy="984885"/>
          </a:xfrm>
          <a:prstGeom prst="rect">
            <a:avLst/>
          </a:prstGeom>
          <a:noFill/>
        </p:spPr>
        <p:txBody>
          <a:bodyPr wrap="square" rtlCol="0">
            <a:spAutoFit/>
          </a:bodyPr>
          <a:lstStyle/>
          <a:p>
            <a:r>
              <a:rPr lang="en-GB" sz="4000" b="1" dirty="0">
                <a:solidFill>
                  <a:srgbClr val="33CCCC"/>
                </a:solidFill>
                <a:latin typeface="Arial" panose="020B0604020202020204" pitchFamily="34" charset="0"/>
                <a:cs typeface="Arial" panose="020B0604020202020204" pitchFamily="34" charset="0"/>
              </a:rPr>
              <a:t>Risk Enabling</a:t>
            </a:r>
          </a:p>
          <a:p>
            <a:endParaRPr lang="en-GB" dirty="0"/>
          </a:p>
        </p:txBody>
      </p:sp>
    </p:spTree>
    <p:extLst>
      <p:ext uri="{BB962C8B-B14F-4D97-AF65-F5344CB8AC3E}">
        <p14:creationId xmlns:p14="http://schemas.microsoft.com/office/powerpoint/2010/main" val="3060257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AA4346-F93C-4824-880C-5096CF83DA45}"/>
              </a:ext>
            </a:extLst>
          </p:cNvPr>
          <p:cNvSpPr>
            <a:spLocks noGrp="1"/>
          </p:cNvSpPr>
          <p:nvPr>
            <p:ph idx="1"/>
          </p:nvPr>
        </p:nvSpPr>
        <p:spPr>
          <a:xfrm>
            <a:off x="750219" y="1618735"/>
            <a:ext cx="10987790" cy="4998725"/>
          </a:xfrm>
        </p:spPr>
        <p:txBody>
          <a:bodyPr>
            <a:noAutofit/>
          </a:bodyPr>
          <a:lstStyle/>
          <a:p>
            <a:pPr marL="0" lvl="0" indent="0" defTabSz="914400">
              <a:lnSpc>
                <a:spcPct val="90000"/>
              </a:lnSpc>
              <a:buSzPts val="1200"/>
              <a:buNone/>
            </a:pPr>
            <a:r>
              <a:rPr lang="en-US" sz="2400" b="1" dirty="0">
                <a:latin typeface="Arial" panose="020B0604020202020204" pitchFamily="34" charset="0"/>
                <a:cs typeface="Arial" panose="020B0604020202020204" pitchFamily="34" charset="0"/>
              </a:rPr>
              <a:t>5. Risk Management </a:t>
            </a:r>
            <a:endParaRPr lang="en-US" sz="2400" dirty="0">
              <a:latin typeface="Arial" panose="020B0604020202020204" pitchFamily="34" charset="0"/>
              <a:cs typeface="Arial" panose="020B0604020202020204" pitchFamily="34" charset="0"/>
            </a:endParaRPr>
          </a:p>
          <a:p>
            <a:pPr marL="228600" indent="0" defTabSz="914400">
              <a:lnSpc>
                <a:spcPct val="90000"/>
              </a:lnSpc>
              <a:buNone/>
            </a:pPr>
            <a:r>
              <a:rPr lang="en-US" sz="2400" dirty="0">
                <a:latin typeface="Arial" panose="020B0604020202020204" pitchFamily="34" charset="0"/>
                <a:cs typeface="Arial" panose="020B0604020202020204" pitchFamily="34" charset="0"/>
              </a:rPr>
              <a:t>Consider actions to </a:t>
            </a:r>
            <a:r>
              <a:rPr lang="en-US" sz="2400" b="1" dirty="0">
                <a:latin typeface="Arial" panose="020B0604020202020204" pitchFamily="34" charset="0"/>
                <a:cs typeface="Arial" panose="020B0604020202020204" pitchFamily="34" charset="0"/>
              </a:rPr>
              <a:t>mitigate the risk</a:t>
            </a:r>
            <a:r>
              <a:rPr lang="en-US" sz="2400" dirty="0">
                <a:latin typeface="Arial" panose="020B0604020202020204" pitchFamily="34" charset="0"/>
                <a:cs typeface="Arial" panose="020B0604020202020204" pitchFamily="34" charset="0"/>
              </a:rPr>
              <a:t>. Planning this will involve consideration with the person we support and those important to them around: </a:t>
            </a:r>
          </a:p>
          <a:p>
            <a:pPr marL="457200" lvl="0" defTabSz="914400">
              <a:lnSpc>
                <a:spcPct val="90000"/>
              </a:lnSpc>
              <a:buClrTx/>
              <a:buFont typeface="Courier New" panose="02070309020205020404" pitchFamily="49" charset="0"/>
              <a:buChar char="o"/>
            </a:pPr>
            <a:r>
              <a:rPr lang="en-US" sz="2400" dirty="0">
                <a:latin typeface="Arial" panose="020B0604020202020204" pitchFamily="34" charset="0"/>
                <a:cs typeface="Arial" panose="020B0604020202020204" pitchFamily="34" charset="0"/>
              </a:rPr>
              <a:t>the outcomes that the person wants to achieve (</a:t>
            </a:r>
            <a:r>
              <a:rPr lang="en-US" sz="2400" b="1" dirty="0">
                <a:latin typeface="Arial" panose="020B0604020202020204" pitchFamily="34" charset="0"/>
                <a:cs typeface="Arial" panose="020B0604020202020204" pitchFamily="34" charset="0"/>
              </a:rPr>
              <a:t>their</a:t>
            </a:r>
            <a:r>
              <a:rPr lang="en-US" sz="2400" dirty="0">
                <a:latin typeface="Arial" panose="020B0604020202020204" pitchFamily="34" charset="0"/>
                <a:cs typeface="Arial" panose="020B0604020202020204" pitchFamily="34" charset="0"/>
              </a:rPr>
              <a:t> balance between their own safety and wellbeing);</a:t>
            </a:r>
          </a:p>
          <a:p>
            <a:pPr marL="457200" lvl="0" defTabSz="914400">
              <a:lnSpc>
                <a:spcPct val="90000"/>
              </a:lnSpc>
              <a:buClrTx/>
              <a:buFont typeface="Courier New" panose="02070309020205020404" pitchFamily="49" charset="0"/>
              <a:buChar char="o"/>
            </a:pPr>
            <a:r>
              <a:rPr lang="en-US" sz="2400" dirty="0">
                <a:latin typeface="Arial" panose="020B0604020202020204" pitchFamily="34" charset="0"/>
                <a:cs typeface="Arial" panose="020B0604020202020204" pitchFamily="34" charset="0"/>
              </a:rPr>
              <a:t>the resources and assets around the person and in their community, and </a:t>
            </a:r>
            <a:r>
              <a:rPr lang="en-US" sz="2400" b="1" dirty="0">
                <a:latin typeface="Arial" panose="020B0604020202020204" pitchFamily="34" charset="0"/>
                <a:cs typeface="Arial" panose="020B0604020202020204" pitchFamily="34" charset="0"/>
              </a:rPr>
              <a:t>how these could be used to reduce the risk</a:t>
            </a:r>
            <a:r>
              <a:rPr lang="en-US" sz="2400" dirty="0">
                <a:latin typeface="Arial" panose="020B0604020202020204" pitchFamily="34" charset="0"/>
                <a:cs typeface="Arial" panose="020B0604020202020204" pitchFamily="34" charset="0"/>
              </a:rPr>
              <a:t>;</a:t>
            </a:r>
          </a:p>
          <a:p>
            <a:pPr marL="457200" lvl="0" defTabSz="914400">
              <a:lnSpc>
                <a:spcPct val="90000"/>
              </a:lnSpc>
              <a:buClrTx/>
              <a:buFont typeface="Courier New" panose="02070309020205020404" pitchFamily="49" charset="0"/>
              <a:buChar char="o"/>
            </a:pPr>
            <a:r>
              <a:rPr lang="en-US" sz="2400" b="1" dirty="0">
                <a:latin typeface="Arial" panose="020B0604020202020204" pitchFamily="34" charset="0"/>
                <a:cs typeface="Arial" panose="020B0604020202020204" pitchFamily="34" charset="0"/>
              </a:rPr>
              <a:t>the impact on their wellbeing of any proposed actions to mitigate the risk</a:t>
            </a:r>
            <a:r>
              <a:rPr lang="en-US" sz="2400" dirty="0">
                <a:latin typeface="Arial" panose="020B0604020202020204" pitchFamily="34" charset="0"/>
                <a:cs typeface="Arial" panose="020B0604020202020204" pitchFamily="34" charset="0"/>
              </a:rPr>
              <a:t>; and</a:t>
            </a:r>
          </a:p>
          <a:p>
            <a:pPr marL="457200" lvl="0" defTabSz="914400">
              <a:lnSpc>
                <a:spcPct val="90000"/>
              </a:lnSpc>
              <a:spcAft>
                <a:spcPts val="800"/>
              </a:spcAft>
              <a:buClrTx/>
              <a:buFont typeface="Courier New" panose="02070309020205020404" pitchFamily="49" charset="0"/>
              <a:buChar char="o"/>
            </a:pPr>
            <a:r>
              <a:rPr lang="en-US" sz="2400" dirty="0">
                <a:latin typeface="Arial" panose="020B0604020202020204" pitchFamily="34" charset="0"/>
                <a:cs typeface="Arial" panose="020B0604020202020204" pitchFamily="34" charset="0"/>
              </a:rPr>
              <a:t>the emphasis should be upon achieving an acceptable balance between reducing risk and the impact this may have upon the person’s wellbeing.</a:t>
            </a:r>
          </a:p>
          <a:p>
            <a:pPr marL="228600" indent="0" defTabSz="914400">
              <a:lnSpc>
                <a:spcPct val="90000"/>
              </a:lnSpc>
              <a:buNone/>
            </a:pP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00F1936-D508-0B24-AE35-B3C74C839A4E}"/>
              </a:ext>
            </a:extLst>
          </p:cNvPr>
          <p:cNvSpPr txBox="1"/>
          <p:nvPr/>
        </p:nvSpPr>
        <p:spPr>
          <a:xfrm>
            <a:off x="876822" y="400833"/>
            <a:ext cx="4058432" cy="984885"/>
          </a:xfrm>
          <a:prstGeom prst="rect">
            <a:avLst/>
          </a:prstGeom>
          <a:noFill/>
        </p:spPr>
        <p:txBody>
          <a:bodyPr wrap="square" rtlCol="0">
            <a:spAutoFit/>
          </a:bodyPr>
          <a:lstStyle/>
          <a:p>
            <a:r>
              <a:rPr lang="en-GB" sz="4000" b="1" dirty="0">
                <a:solidFill>
                  <a:srgbClr val="33CCCC"/>
                </a:solidFill>
                <a:latin typeface="Arial" panose="020B0604020202020204" pitchFamily="34" charset="0"/>
                <a:cs typeface="Arial" panose="020B0604020202020204" pitchFamily="34" charset="0"/>
              </a:rPr>
              <a:t>Risk Enabling</a:t>
            </a:r>
          </a:p>
          <a:p>
            <a:endParaRPr lang="en-GB" dirty="0"/>
          </a:p>
        </p:txBody>
      </p:sp>
    </p:spTree>
    <p:extLst>
      <p:ext uri="{BB962C8B-B14F-4D97-AF65-F5344CB8AC3E}">
        <p14:creationId xmlns:p14="http://schemas.microsoft.com/office/powerpoint/2010/main" val="452337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AA4346-F93C-4824-880C-5096CF83DA45}"/>
              </a:ext>
            </a:extLst>
          </p:cNvPr>
          <p:cNvSpPr>
            <a:spLocks noGrp="1"/>
          </p:cNvSpPr>
          <p:nvPr>
            <p:ph idx="1"/>
          </p:nvPr>
        </p:nvSpPr>
        <p:spPr>
          <a:xfrm>
            <a:off x="629587" y="2503357"/>
            <a:ext cx="10987790" cy="4167265"/>
          </a:xfrm>
        </p:spPr>
        <p:txBody>
          <a:bodyPr>
            <a:normAutofit/>
          </a:bodyPr>
          <a:lstStyle/>
          <a:p>
            <a:pPr>
              <a:buClrTx/>
              <a:buFont typeface="Courier New" panose="02070309020205020404" pitchFamily="49" charset="0"/>
              <a:buChar char="o"/>
            </a:pPr>
            <a:endParaRPr lang="en-GB"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ClrTx/>
              <a:buNone/>
            </a:pPr>
            <a:endParaRPr lang="en-GB"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Rectangle 3">
            <a:extLst>
              <a:ext uri="{FF2B5EF4-FFF2-40B4-BE49-F238E27FC236}">
                <a16:creationId xmlns:a16="http://schemas.microsoft.com/office/drawing/2014/main" id="{C68A222F-1F15-4564-A23E-58B341A81100}"/>
              </a:ext>
            </a:extLst>
          </p:cNvPr>
          <p:cNvSpPr/>
          <p:nvPr/>
        </p:nvSpPr>
        <p:spPr>
          <a:xfrm>
            <a:off x="4340401" y="1352559"/>
            <a:ext cx="7585499" cy="4745915"/>
          </a:xfrm>
          <a:prstGeom prst="rect">
            <a:avLst/>
          </a:prstGeom>
        </p:spPr>
        <p:txBody>
          <a:bodyPr wrap="square">
            <a:spAutoFit/>
          </a:bodyPr>
          <a:lstStyle/>
          <a:p>
            <a:pPr marL="228600" defTabSz="914400">
              <a:lnSpc>
                <a:spcPct val="90000"/>
              </a:lnSpc>
            </a:pPr>
            <a:endParaRPr lang="en-US" sz="2400" dirty="0">
              <a:latin typeface="Arial" panose="020B0604020202020204" pitchFamily="34" charset="0"/>
              <a:cs typeface="Arial" panose="020B0604020202020204" pitchFamily="34" charset="0"/>
            </a:endParaRPr>
          </a:p>
          <a:p>
            <a:pPr lvl="0" defTabSz="914400">
              <a:lnSpc>
                <a:spcPct val="90000"/>
              </a:lnSpc>
              <a:buSzPts val="1200"/>
            </a:pPr>
            <a:r>
              <a:rPr lang="en-US" sz="2400" b="1" dirty="0">
                <a:latin typeface="Arial" panose="020B0604020202020204" pitchFamily="34" charset="0"/>
                <a:cs typeface="Arial" panose="020B0604020202020204" pitchFamily="34" charset="0"/>
              </a:rPr>
              <a:t>6. Risk of harm to others</a:t>
            </a:r>
            <a:r>
              <a:rPr lang="en-US" sz="2400" dirty="0">
                <a:latin typeface="Arial" panose="020B0604020202020204" pitchFamily="34" charset="0"/>
                <a:cs typeface="Arial" panose="020B0604020202020204" pitchFamily="34" charset="0"/>
              </a:rPr>
              <a:t> </a:t>
            </a:r>
          </a:p>
          <a:p>
            <a:pPr lvl="0" defTabSz="914400">
              <a:lnSpc>
                <a:spcPct val="90000"/>
              </a:lnSpc>
              <a:buSzPts val="1200"/>
            </a:pPr>
            <a:endParaRPr lang="en-US" sz="2400" dirty="0">
              <a:latin typeface="Arial" panose="020B0604020202020204" pitchFamily="34" charset="0"/>
              <a:cs typeface="Arial" panose="020B0604020202020204" pitchFamily="34" charset="0"/>
            </a:endParaRPr>
          </a:p>
          <a:p>
            <a:pPr marL="228600" defTabSz="914400">
              <a:lnSpc>
                <a:spcPct val="90000"/>
              </a:lnSpc>
            </a:pPr>
            <a:r>
              <a:rPr lang="en-US" sz="2400" dirty="0">
                <a:latin typeface="Arial" panose="020B0604020202020204" pitchFamily="34" charset="0"/>
                <a:cs typeface="Arial" panose="020B0604020202020204" pitchFamily="34" charset="0"/>
              </a:rPr>
              <a:t>Consider the impact of the risk, and any action to address it, upon others. </a:t>
            </a:r>
            <a:r>
              <a:rPr lang="en-US" sz="2400" b="1" dirty="0">
                <a:latin typeface="Arial" panose="020B0604020202020204" pitchFamily="34" charset="0"/>
                <a:cs typeface="Arial" panose="020B0604020202020204" pitchFamily="34" charset="0"/>
              </a:rPr>
              <a:t>Remember that an individual’s right to take risks does not give them the right to put others at risk</a:t>
            </a:r>
            <a:r>
              <a:rPr lang="en-US" sz="2400" dirty="0">
                <a:latin typeface="Arial" panose="020B0604020202020204" pitchFamily="34" charset="0"/>
                <a:cs typeface="Arial" panose="020B0604020202020204" pitchFamily="34" charset="0"/>
              </a:rPr>
              <a:t>.</a:t>
            </a:r>
          </a:p>
          <a:p>
            <a:pPr marL="228600" defTabSz="914400">
              <a:lnSpc>
                <a:spcPct val="90000"/>
              </a:lnSpc>
            </a:pPr>
            <a:endParaRPr lang="en-US" sz="2400" dirty="0">
              <a:latin typeface="Arial" panose="020B0604020202020204" pitchFamily="34" charset="0"/>
              <a:cs typeface="Arial" panose="020B0604020202020204" pitchFamily="34" charset="0"/>
            </a:endParaRPr>
          </a:p>
          <a:p>
            <a:pPr lvl="0" defTabSz="914400">
              <a:lnSpc>
                <a:spcPct val="90000"/>
              </a:lnSpc>
              <a:buSzPts val="1200"/>
            </a:pPr>
            <a:r>
              <a:rPr lang="en-US" sz="2400" b="1" dirty="0">
                <a:latin typeface="Arial" panose="020B0604020202020204" pitchFamily="34" charset="0"/>
                <a:cs typeface="Arial" panose="020B0604020202020204" pitchFamily="34" charset="0"/>
              </a:rPr>
              <a:t>7. Mental Capacity</a:t>
            </a:r>
            <a:r>
              <a:rPr lang="en-US" sz="2400" dirty="0">
                <a:latin typeface="Arial" panose="020B0604020202020204" pitchFamily="34" charset="0"/>
                <a:cs typeface="Arial" panose="020B0604020202020204" pitchFamily="34" charset="0"/>
              </a:rPr>
              <a:t> </a:t>
            </a:r>
          </a:p>
          <a:p>
            <a:pPr lvl="0" defTabSz="914400">
              <a:lnSpc>
                <a:spcPct val="90000"/>
              </a:lnSpc>
              <a:buSzPts val="1200"/>
            </a:pPr>
            <a:endParaRPr lang="en-US" sz="2400" dirty="0">
              <a:latin typeface="Arial" panose="020B0604020202020204" pitchFamily="34" charset="0"/>
              <a:cs typeface="Arial" panose="020B0604020202020204" pitchFamily="34" charset="0"/>
            </a:endParaRPr>
          </a:p>
          <a:p>
            <a:pPr marL="228600" defTabSz="914400">
              <a:lnSpc>
                <a:spcPct val="90000"/>
              </a:lnSpc>
              <a:spcAft>
                <a:spcPts val="800"/>
              </a:spcAft>
            </a:pPr>
            <a:r>
              <a:rPr lang="en-US" sz="2400" dirty="0">
                <a:latin typeface="Arial" panose="020B0604020202020204" pitchFamily="34" charset="0"/>
                <a:cs typeface="Arial" panose="020B0604020202020204" pitchFamily="34" charset="0"/>
              </a:rPr>
              <a:t>Consider the adult’s ability to understand and make decisions about the risks they face and where doubt about this exists, ensure that the principles of the Mental Capacity Act 2005 are followed.</a:t>
            </a:r>
          </a:p>
        </p:txBody>
      </p:sp>
      <p:pic>
        <p:nvPicPr>
          <p:cNvPr id="6" name="Picture 5" descr="A person walking with a backpack&#10;&#10;Description automatically generated">
            <a:extLst>
              <a:ext uri="{FF2B5EF4-FFF2-40B4-BE49-F238E27FC236}">
                <a16:creationId xmlns:a16="http://schemas.microsoft.com/office/drawing/2014/main" id="{27EE1C3C-FC89-4A50-ACDF-A5B431FE5FA2}"/>
              </a:ext>
            </a:extLst>
          </p:cNvPr>
          <p:cNvPicPr>
            <a:picLocks noChangeAspect="1"/>
          </p:cNvPicPr>
          <p:nvPr/>
        </p:nvPicPr>
        <p:blipFill>
          <a:blip r:embed="rId2"/>
          <a:stretch>
            <a:fillRect/>
          </a:stretch>
        </p:blipFill>
        <p:spPr>
          <a:xfrm>
            <a:off x="453991" y="1352559"/>
            <a:ext cx="3455792" cy="5187954"/>
          </a:xfrm>
          <a:prstGeom prst="rect">
            <a:avLst/>
          </a:prstGeom>
        </p:spPr>
      </p:pic>
      <p:sp>
        <p:nvSpPr>
          <p:cNvPr id="8" name="TextBox 7">
            <a:extLst>
              <a:ext uri="{FF2B5EF4-FFF2-40B4-BE49-F238E27FC236}">
                <a16:creationId xmlns:a16="http://schemas.microsoft.com/office/drawing/2014/main" id="{2EDA4197-6E2F-57E1-08DF-81B552540558}"/>
              </a:ext>
            </a:extLst>
          </p:cNvPr>
          <p:cNvSpPr txBox="1"/>
          <p:nvPr/>
        </p:nvSpPr>
        <p:spPr>
          <a:xfrm>
            <a:off x="453991" y="284718"/>
            <a:ext cx="5926154" cy="984885"/>
          </a:xfrm>
          <a:prstGeom prst="rect">
            <a:avLst/>
          </a:prstGeom>
          <a:noFill/>
        </p:spPr>
        <p:txBody>
          <a:bodyPr wrap="square" rtlCol="0">
            <a:spAutoFit/>
          </a:bodyPr>
          <a:lstStyle/>
          <a:p>
            <a:r>
              <a:rPr lang="en-GB" sz="4000" b="1" dirty="0">
                <a:solidFill>
                  <a:srgbClr val="33CCCC"/>
                </a:solidFill>
                <a:latin typeface="Arial" panose="020B0604020202020204" pitchFamily="34" charset="0"/>
                <a:cs typeface="Arial" panose="020B0604020202020204" pitchFamily="34" charset="0"/>
              </a:rPr>
              <a:t>Risk Enabling</a:t>
            </a:r>
          </a:p>
          <a:p>
            <a:endParaRPr lang="en-GB" dirty="0"/>
          </a:p>
        </p:txBody>
      </p:sp>
    </p:spTree>
    <p:extLst>
      <p:ext uri="{BB962C8B-B14F-4D97-AF65-F5344CB8AC3E}">
        <p14:creationId xmlns:p14="http://schemas.microsoft.com/office/powerpoint/2010/main" val="3307588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AA4346-F93C-4824-880C-5096CF83DA45}"/>
              </a:ext>
            </a:extLst>
          </p:cNvPr>
          <p:cNvSpPr>
            <a:spLocks noGrp="1"/>
          </p:cNvSpPr>
          <p:nvPr>
            <p:ph idx="1"/>
          </p:nvPr>
        </p:nvSpPr>
        <p:spPr>
          <a:xfrm>
            <a:off x="874136" y="2020186"/>
            <a:ext cx="7536218" cy="4331459"/>
          </a:xfrm>
        </p:spPr>
        <p:txBody>
          <a:bodyPr>
            <a:normAutofit fontScale="92500"/>
          </a:bodyPr>
          <a:lstStyle/>
          <a:p>
            <a:pPr marL="0" indent="0">
              <a:lnSpc>
                <a:spcPct val="107000"/>
              </a:lnSpc>
              <a:spcAft>
                <a:spcPts val="800"/>
              </a:spcAft>
              <a:buNone/>
            </a:pPr>
            <a:r>
              <a:rPr lang="en-GB" sz="2400" kern="100" dirty="0">
                <a:latin typeface="Arial" panose="020B0604020202020204" pitchFamily="34" charset="0"/>
                <a:ea typeface="Calibri" panose="020F0502020204030204" pitchFamily="34" charset="0"/>
                <a:cs typeface="Arial" panose="020B0604020202020204" pitchFamily="34" charset="0"/>
              </a:rPr>
              <a:t>Principles 1 &amp; 3 of the MCA say that unless established otherwise, every person is able make a specific decision at the time it needs to be made, and that making an unwise decision is not evidence of incapacity, though it might trigger an assessment which the person can still refuse.  </a:t>
            </a:r>
            <a:br>
              <a:rPr lang="en-GB" sz="2400" kern="100" dirty="0">
                <a:latin typeface="Arial" panose="020B0604020202020204" pitchFamily="34" charset="0"/>
                <a:ea typeface="Calibri" panose="020F0502020204030204" pitchFamily="34" charset="0"/>
                <a:cs typeface="Arial" panose="020B0604020202020204" pitchFamily="34" charset="0"/>
              </a:rPr>
            </a:br>
            <a:br>
              <a:rPr lang="en-GB" sz="2400" kern="100" dirty="0">
                <a:latin typeface="Arial" panose="020B0604020202020204" pitchFamily="34" charset="0"/>
                <a:ea typeface="Calibri" panose="020F0502020204030204" pitchFamily="34" charset="0"/>
                <a:cs typeface="Arial" panose="020B0604020202020204" pitchFamily="34" charset="0"/>
              </a:rPr>
            </a:br>
            <a:r>
              <a:rPr lang="en-GB" sz="2400" kern="100" dirty="0">
                <a:latin typeface="Arial" panose="020B0604020202020204" pitchFamily="34" charset="0"/>
                <a:ea typeface="Calibri" panose="020F0502020204030204" pitchFamily="34" charset="0"/>
                <a:cs typeface="Arial" panose="020B0604020202020204" pitchFamily="34" charset="0"/>
              </a:rPr>
              <a:t>Every effort will be made to support the individual with decision making but if the person chooses to live with that level of risk – and to refuse all offers of support – so it goes. But there are still things you can do, including keeping accurate records. </a:t>
            </a:r>
          </a:p>
          <a:p>
            <a:pPr>
              <a:buClrTx/>
              <a:buFont typeface="Courier New" panose="02070309020205020404" pitchFamily="49" charset="0"/>
              <a:buChar char="o"/>
            </a:pPr>
            <a:endParaRPr lang="en-GB"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ClrTx/>
              <a:buNone/>
            </a:pPr>
            <a:endParaRPr lang="en-GB"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5" name="Picture 4" descr="An old person lighting a cigarette on a cake&#10;&#10;Description automatically generated">
            <a:extLst>
              <a:ext uri="{FF2B5EF4-FFF2-40B4-BE49-F238E27FC236}">
                <a16:creationId xmlns:a16="http://schemas.microsoft.com/office/drawing/2014/main" id="{D2517C67-8AFA-4362-9138-150EBAA79E17}"/>
              </a:ext>
            </a:extLst>
          </p:cNvPr>
          <p:cNvPicPr>
            <a:picLocks noChangeAspect="1"/>
          </p:cNvPicPr>
          <p:nvPr/>
        </p:nvPicPr>
        <p:blipFill>
          <a:blip r:embed="rId2"/>
          <a:stretch>
            <a:fillRect/>
          </a:stretch>
        </p:blipFill>
        <p:spPr>
          <a:xfrm>
            <a:off x="8633427" y="2339163"/>
            <a:ext cx="2928986" cy="3875274"/>
          </a:xfrm>
          <a:prstGeom prst="rect">
            <a:avLst/>
          </a:prstGeom>
        </p:spPr>
      </p:pic>
      <p:sp>
        <p:nvSpPr>
          <p:cNvPr id="7" name="TextBox 6">
            <a:extLst>
              <a:ext uri="{FF2B5EF4-FFF2-40B4-BE49-F238E27FC236}">
                <a16:creationId xmlns:a16="http://schemas.microsoft.com/office/drawing/2014/main" id="{3FC7FCBE-2906-593C-A0DB-EE80979EAED3}"/>
              </a:ext>
            </a:extLst>
          </p:cNvPr>
          <p:cNvSpPr txBox="1"/>
          <p:nvPr/>
        </p:nvSpPr>
        <p:spPr>
          <a:xfrm>
            <a:off x="874136" y="601249"/>
            <a:ext cx="6253174" cy="984885"/>
          </a:xfrm>
          <a:prstGeom prst="rect">
            <a:avLst/>
          </a:prstGeom>
          <a:noFill/>
        </p:spPr>
        <p:txBody>
          <a:bodyPr wrap="square" rtlCol="0">
            <a:spAutoFit/>
          </a:bodyPr>
          <a:lstStyle/>
          <a:p>
            <a:r>
              <a:rPr lang="en-GB" sz="4000" b="1" dirty="0">
                <a:solidFill>
                  <a:srgbClr val="33CCCC"/>
                </a:solidFill>
                <a:latin typeface="Arial" panose="020B0604020202020204" pitchFamily="34" charset="0"/>
                <a:cs typeface="Arial" panose="020B0604020202020204" pitchFamily="34" charset="0"/>
              </a:rPr>
              <a:t>Risk Enabling</a:t>
            </a:r>
          </a:p>
          <a:p>
            <a:endParaRPr lang="en-GB" dirty="0"/>
          </a:p>
        </p:txBody>
      </p:sp>
    </p:spTree>
    <p:extLst>
      <p:ext uri="{BB962C8B-B14F-4D97-AF65-F5344CB8AC3E}">
        <p14:creationId xmlns:p14="http://schemas.microsoft.com/office/powerpoint/2010/main" val="1184921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AA4346-F93C-4824-880C-5096CF83DA45}"/>
              </a:ext>
            </a:extLst>
          </p:cNvPr>
          <p:cNvSpPr>
            <a:spLocks noGrp="1"/>
          </p:cNvSpPr>
          <p:nvPr>
            <p:ph idx="1"/>
          </p:nvPr>
        </p:nvSpPr>
        <p:spPr>
          <a:xfrm>
            <a:off x="629588" y="1365337"/>
            <a:ext cx="8174170" cy="5305286"/>
          </a:xfrm>
        </p:spPr>
        <p:txBody>
          <a:bodyPr>
            <a:normAutofit fontScale="92500" lnSpcReduction="20000"/>
          </a:bodyPr>
          <a:lstStyle/>
          <a:p>
            <a:pPr marL="0" indent="0">
              <a:lnSpc>
                <a:spcPct val="107000"/>
              </a:lnSpc>
              <a:spcAft>
                <a:spcPts val="800"/>
              </a:spcAft>
              <a:buNone/>
            </a:pPr>
            <a:r>
              <a:rPr lang="en-GB" sz="2600" dirty="0">
                <a:latin typeface="Arial" panose="020B0604020202020204" pitchFamily="34" charset="0"/>
                <a:ea typeface="Calibri" panose="020F0502020204030204" pitchFamily="34" charset="0"/>
                <a:cs typeface="Arial" panose="020B0604020202020204" pitchFamily="34" charset="0"/>
              </a:rPr>
              <a:t>Where such a person informs the worker they do not want anything from the Local Authority, their right to reject offers of support will be respected. </a:t>
            </a:r>
          </a:p>
          <a:p>
            <a:pPr marL="0" indent="0">
              <a:lnSpc>
                <a:spcPct val="107000"/>
              </a:lnSpc>
              <a:spcAft>
                <a:spcPts val="800"/>
              </a:spcAft>
              <a:buNone/>
            </a:pPr>
            <a:r>
              <a:rPr lang="en-GB" sz="2600" dirty="0">
                <a:latin typeface="Arial" panose="020B0604020202020204" pitchFamily="34" charset="0"/>
                <a:ea typeface="Calibri" panose="020F0502020204030204" pitchFamily="34" charset="0"/>
                <a:cs typeface="Arial" panose="020B0604020202020204" pitchFamily="34" charset="0"/>
              </a:rPr>
              <a:t>However, we do not just walk away and leave them to it; the door will remain open in case the person changes their mind, we maintain contact and will liaise with others to whatever degree we can without it becoming an unjustified interference with their right to respect for privacy. The person will know, maybe via a letter, how to contact the dept in case they change their mind. Nothing is permanent. </a:t>
            </a:r>
          </a:p>
          <a:p>
            <a:pPr marL="0" indent="0">
              <a:lnSpc>
                <a:spcPct val="107000"/>
              </a:lnSpc>
              <a:spcAft>
                <a:spcPts val="800"/>
              </a:spcAft>
              <a:buNone/>
            </a:pPr>
            <a:r>
              <a:rPr lang="en-GB" sz="2600" kern="100" dirty="0">
                <a:latin typeface="Arial" panose="020B0604020202020204" pitchFamily="34" charset="0"/>
                <a:ea typeface="Calibri" panose="020F0502020204030204" pitchFamily="34" charset="0"/>
                <a:cs typeface="Arial" panose="020B0604020202020204" pitchFamily="34" charset="0"/>
              </a:rPr>
              <a:t>If the person says, “I want you to close everything down, don’t ever contact me again…” We will respect that, but please do seek advice! </a:t>
            </a:r>
          </a:p>
          <a:p>
            <a:pPr marL="0" indent="0">
              <a:buClrTx/>
              <a:buNone/>
            </a:pPr>
            <a:r>
              <a:rPr lang="en-GB" sz="24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0" indent="0">
              <a:buClrTx/>
              <a:buNone/>
            </a:pPr>
            <a:endParaRPr lang="en-GB"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 name="Picture 6" descr="A cartoon of a door&#10;&#10;Description automatically generated">
            <a:extLst>
              <a:ext uri="{FF2B5EF4-FFF2-40B4-BE49-F238E27FC236}">
                <a16:creationId xmlns:a16="http://schemas.microsoft.com/office/drawing/2014/main" id="{FA3EF8BC-7059-4DF6-9B6B-7E67D2735716}"/>
              </a:ext>
            </a:extLst>
          </p:cNvPr>
          <p:cNvPicPr>
            <a:picLocks noChangeAspect="1"/>
          </p:cNvPicPr>
          <p:nvPr/>
        </p:nvPicPr>
        <p:blipFill>
          <a:blip r:embed="rId2"/>
          <a:stretch>
            <a:fillRect/>
          </a:stretch>
        </p:blipFill>
        <p:spPr>
          <a:xfrm>
            <a:off x="8803758" y="2328531"/>
            <a:ext cx="3228656" cy="3691269"/>
          </a:xfrm>
          <a:prstGeom prst="rect">
            <a:avLst/>
          </a:prstGeom>
        </p:spPr>
      </p:pic>
      <p:sp>
        <p:nvSpPr>
          <p:cNvPr id="8" name="TextBox 7">
            <a:extLst>
              <a:ext uri="{FF2B5EF4-FFF2-40B4-BE49-F238E27FC236}">
                <a16:creationId xmlns:a16="http://schemas.microsoft.com/office/drawing/2014/main" id="{9F8B45EE-B640-4C03-5138-72D7DFA6FA43}"/>
              </a:ext>
            </a:extLst>
          </p:cNvPr>
          <p:cNvSpPr txBox="1"/>
          <p:nvPr/>
        </p:nvSpPr>
        <p:spPr>
          <a:xfrm>
            <a:off x="629588" y="492531"/>
            <a:ext cx="7528143" cy="984885"/>
          </a:xfrm>
          <a:prstGeom prst="rect">
            <a:avLst/>
          </a:prstGeom>
          <a:noFill/>
        </p:spPr>
        <p:txBody>
          <a:bodyPr wrap="square" rtlCol="0">
            <a:spAutoFit/>
          </a:bodyPr>
          <a:lstStyle/>
          <a:p>
            <a:r>
              <a:rPr lang="en-GB" sz="4000" b="1" dirty="0">
                <a:solidFill>
                  <a:srgbClr val="33CCCC"/>
                </a:solidFill>
                <a:latin typeface="Arial" panose="020B0604020202020204" pitchFamily="34" charset="0"/>
                <a:cs typeface="Arial" panose="020B0604020202020204" pitchFamily="34" charset="0"/>
              </a:rPr>
              <a:t>Risk Enabling</a:t>
            </a:r>
          </a:p>
          <a:p>
            <a:endParaRPr lang="en-GB" dirty="0"/>
          </a:p>
        </p:txBody>
      </p:sp>
    </p:spTree>
    <p:extLst>
      <p:ext uri="{BB962C8B-B14F-4D97-AF65-F5344CB8AC3E}">
        <p14:creationId xmlns:p14="http://schemas.microsoft.com/office/powerpoint/2010/main" val="810682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791E-BC91-5312-A811-97DFC5F87E78}"/>
              </a:ext>
            </a:extLst>
          </p:cNvPr>
          <p:cNvSpPr>
            <a:spLocks noGrp="1"/>
          </p:cNvSpPr>
          <p:nvPr>
            <p:ph type="title"/>
          </p:nvPr>
        </p:nvSpPr>
        <p:spPr/>
        <p:txBody>
          <a:bodyPr/>
          <a:lstStyle/>
          <a:p>
            <a:endParaRPr lang="en-GB" dirty="0">
              <a:latin typeface="Arial" panose="020B0604020202020204" pitchFamily="34" charset="0"/>
              <a:cs typeface="Arial" panose="020B0604020202020204" pitchFamily="34" charset="0"/>
            </a:endParaRPr>
          </a:p>
        </p:txBody>
      </p:sp>
      <p:pic>
        <p:nvPicPr>
          <p:cNvPr id="5" name="Content Placeholder 4" descr="A stone house in a field&#10;&#10;AI-generated content may be incorrect.">
            <a:extLst>
              <a:ext uri="{FF2B5EF4-FFF2-40B4-BE49-F238E27FC236}">
                <a16:creationId xmlns:a16="http://schemas.microsoft.com/office/drawing/2014/main" id="{DE4469A7-C11F-D557-B2EC-DA24184983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A30F232A-EF56-5F95-D180-60EB333D4E17}"/>
              </a:ext>
            </a:extLst>
          </p:cNvPr>
          <p:cNvSpPr txBox="1"/>
          <p:nvPr/>
        </p:nvSpPr>
        <p:spPr>
          <a:xfrm>
            <a:off x="250519" y="3551069"/>
            <a:ext cx="9407047" cy="1446550"/>
          </a:xfrm>
          <a:prstGeom prst="rect">
            <a:avLst/>
          </a:prstGeom>
          <a:noFill/>
        </p:spPr>
        <p:txBody>
          <a:bodyPr wrap="square" rtlCol="0">
            <a:spAutoFit/>
          </a:bodyPr>
          <a:lstStyle/>
          <a:p>
            <a:r>
              <a:rPr lang="en-GB" sz="4400" dirty="0">
                <a:solidFill>
                  <a:schemeClr val="bg1"/>
                </a:solidFill>
                <a:latin typeface="Arial" panose="020B0604020202020204" pitchFamily="34" charset="0"/>
                <a:cs typeface="Arial" panose="020B0604020202020204" pitchFamily="34" charset="0"/>
              </a:rPr>
              <a:t>Final thoughts, questions </a:t>
            </a:r>
          </a:p>
          <a:p>
            <a:r>
              <a:rPr lang="en-GB" sz="4400" dirty="0">
                <a:solidFill>
                  <a:schemeClr val="bg1"/>
                </a:solidFill>
                <a:latin typeface="Arial" panose="020B0604020202020204" pitchFamily="34" charset="0"/>
                <a:cs typeface="Arial" panose="020B0604020202020204" pitchFamily="34" charset="0"/>
              </a:rPr>
              <a:t>and follow-up</a:t>
            </a:r>
          </a:p>
        </p:txBody>
      </p:sp>
    </p:spTree>
    <p:extLst>
      <p:ext uri="{BB962C8B-B14F-4D97-AF65-F5344CB8AC3E}">
        <p14:creationId xmlns:p14="http://schemas.microsoft.com/office/powerpoint/2010/main" val="1957822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5275FD-D0AD-8491-0BE1-8FB741796F7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diagram of a model&#10;&#10;AI-generated content may be incorrect.">
            <a:extLst>
              <a:ext uri="{FF2B5EF4-FFF2-40B4-BE49-F238E27FC236}">
                <a16:creationId xmlns:a16="http://schemas.microsoft.com/office/drawing/2014/main" id="{403B979C-9E78-AE2B-C9BF-68507783F0DB}"/>
              </a:ext>
            </a:extLst>
          </p:cNvPr>
          <p:cNvPicPr>
            <a:picLocks noChangeAspect="1"/>
          </p:cNvPicPr>
          <p:nvPr/>
        </p:nvPicPr>
        <p:blipFill>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1940022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BF27-673A-663E-7D77-0B9E90DE941E}"/>
              </a:ext>
            </a:extLst>
          </p:cNvPr>
          <p:cNvSpPr>
            <a:spLocks noGrp="1"/>
          </p:cNvSpPr>
          <p:nvPr>
            <p:ph type="title"/>
          </p:nvPr>
        </p:nvSpPr>
        <p:spPr>
          <a:xfrm>
            <a:off x="162839" y="2766218"/>
            <a:ext cx="10515600" cy="1325563"/>
          </a:xfrm>
        </p:spPr>
        <p:txBody>
          <a:bodyPr>
            <a:normAutofit fontScale="90000"/>
          </a:bodyPr>
          <a:lstStyle/>
          <a:p>
            <a:r>
              <a:rPr lang="en-GB" sz="4400" b="1" dirty="0">
                <a:solidFill>
                  <a:srgbClr val="FF9933"/>
                </a:solidFill>
                <a:latin typeface="Arial" panose="020B0604020202020204" pitchFamily="34" charset="0"/>
                <a:cs typeface="Arial" panose="020B0604020202020204" pitchFamily="34" charset="0"/>
              </a:rPr>
              <a:t>Rights </a:t>
            </a:r>
            <a:br>
              <a:rPr lang="en-GB" sz="4400" b="1" dirty="0">
                <a:solidFill>
                  <a:srgbClr val="FF9933"/>
                </a:solidFill>
                <a:latin typeface="Arial" panose="020B0604020202020204" pitchFamily="34" charset="0"/>
                <a:cs typeface="Arial" panose="020B0604020202020204" pitchFamily="34" charset="0"/>
              </a:rPr>
            </a:br>
            <a:r>
              <a:rPr lang="en-GB" sz="4400" b="1" dirty="0">
                <a:solidFill>
                  <a:srgbClr val="FF9933"/>
                </a:solidFill>
                <a:latin typeface="Arial" panose="020B0604020202020204" pitchFamily="34" charset="0"/>
                <a:cs typeface="Arial" panose="020B0604020202020204" pitchFamily="34" charset="0"/>
              </a:rPr>
              <a:t>Based </a:t>
            </a:r>
            <a:br>
              <a:rPr lang="en-GB" sz="4400" b="1" dirty="0">
                <a:solidFill>
                  <a:srgbClr val="FF9933"/>
                </a:solidFill>
                <a:latin typeface="Arial" panose="020B0604020202020204" pitchFamily="34" charset="0"/>
                <a:cs typeface="Arial" panose="020B0604020202020204" pitchFamily="34" charset="0"/>
              </a:rPr>
            </a:br>
            <a:endParaRPr lang="en-GB" dirty="0"/>
          </a:p>
        </p:txBody>
      </p:sp>
      <p:pic>
        <p:nvPicPr>
          <p:cNvPr id="5" name="Content Placeholder 4" descr="A close-up of a person holding his hands&#10;&#10;AI-generated content may be incorrect.">
            <a:extLst>
              <a:ext uri="{FF2B5EF4-FFF2-40B4-BE49-F238E27FC236}">
                <a16:creationId xmlns:a16="http://schemas.microsoft.com/office/drawing/2014/main" id="{D12A4918-CB5A-89C3-0665-7B08A1CF57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4789" y="0"/>
            <a:ext cx="9887211" cy="6863978"/>
          </a:xfrm>
        </p:spPr>
      </p:pic>
      <p:sp>
        <p:nvSpPr>
          <p:cNvPr id="3" name="TextBox 2">
            <a:extLst>
              <a:ext uri="{FF2B5EF4-FFF2-40B4-BE49-F238E27FC236}">
                <a16:creationId xmlns:a16="http://schemas.microsoft.com/office/drawing/2014/main" id="{AF596619-F1F2-44CE-6314-2D1F2A1217B5}"/>
              </a:ext>
            </a:extLst>
          </p:cNvPr>
          <p:cNvSpPr txBox="1"/>
          <p:nvPr/>
        </p:nvSpPr>
        <p:spPr>
          <a:xfrm>
            <a:off x="5494750" y="5336088"/>
            <a:ext cx="3507288" cy="1200329"/>
          </a:xfrm>
          <a:prstGeom prst="rect">
            <a:avLst/>
          </a:prstGeom>
          <a:noFill/>
        </p:spPr>
        <p:txBody>
          <a:bodyPr wrap="square" rtlCol="0">
            <a:spAutoFit/>
          </a:bodyPr>
          <a:lstStyle/>
          <a:p>
            <a:pPr algn="ctr"/>
            <a:r>
              <a:rPr lang="en-GB" sz="3600" dirty="0">
                <a:solidFill>
                  <a:schemeClr val="bg1"/>
                </a:solidFill>
                <a:latin typeface="Arial" panose="020B0604020202020204" pitchFamily="34" charset="0"/>
                <a:cs typeface="Arial" panose="020B0604020202020204" pitchFamily="34" charset="0"/>
              </a:rPr>
              <a:t>Phillip and Barry</a:t>
            </a:r>
          </a:p>
        </p:txBody>
      </p:sp>
    </p:spTree>
    <p:extLst>
      <p:ext uri="{BB962C8B-B14F-4D97-AF65-F5344CB8AC3E}">
        <p14:creationId xmlns:p14="http://schemas.microsoft.com/office/powerpoint/2010/main" val="3285917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91BB6-5042-9764-F4E0-B453E0E8FDD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80E89E7-417E-1E12-DA45-95C7E5681C1F}"/>
              </a:ext>
            </a:extLst>
          </p:cNvPr>
          <p:cNvSpPr txBox="1"/>
          <p:nvPr/>
        </p:nvSpPr>
        <p:spPr>
          <a:xfrm>
            <a:off x="688931" y="450937"/>
            <a:ext cx="7014576" cy="707886"/>
          </a:xfrm>
          <a:prstGeom prst="rect">
            <a:avLst/>
          </a:prstGeom>
          <a:noFill/>
        </p:spPr>
        <p:txBody>
          <a:bodyPr wrap="square" rtlCol="0">
            <a:spAutoFit/>
          </a:bodyPr>
          <a:lstStyle/>
          <a:p>
            <a:r>
              <a:rPr lang="en-GB" sz="4000" b="1" dirty="0">
                <a:solidFill>
                  <a:srgbClr val="FF9933"/>
                </a:solidFill>
                <a:latin typeface="Arial" panose="020B0604020202020204" pitchFamily="34" charset="0"/>
                <a:cs typeface="Arial" panose="020B0604020202020204" pitchFamily="34" charset="0"/>
              </a:rPr>
              <a:t>Rights Based</a:t>
            </a:r>
          </a:p>
        </p:txBody>
      </p:sp>
      <p:sp>
        <p:nvSpPr>
          <p:cNvPr id="5" name="TextBox 4">
            <a:extLst>
              <a:ext uri="{FF2B5EF4-FFF2-40B4-BE49-F238E27FC236}">
                <a16:creationId xmlns:a16="http://schemas.microsoft.com/office/drawing/2014/main" id="{26D86453-65C8-427B-1D2A-C53C17FCB89B}"/>
              </a:ext>
            </a:extLst>
          </p:cNvPr>
          <p:cNvSpPr txBox="1"/>
          <p:nvPr/>
        </p:nvSpPr>
        <p:spPr>
          <a:xfrm>
            <a:off x="526092" y="1659285"/>
            <a:ext cx="10960275" cy="4524315"/>
          </a:xfrm>
          <a:prstGeom prst="rect">
            <a:avLst/>
          </a:prstGeom>
          <a:noFill/>
        </p:spPr>
        <p:txBody>
          <a:bodyPr wrap="square" rtlCol="0">
            <a:spAutoFit/>
          </a:bodyPr>
          <a:lstStyle/>
          <a:p>
            <a:endParaRPr lang="en-GB" sz="2400" dirty="0">
              <a:latin typeface="Arial" panose="020B0604020202020204" pitchFamily="34" charset="0"/>
              <a:cs typeface="Arial" panose="020B0604020202020204" pitchFamily="34" charset="0"/>
            </a:endParaRPr>
          </a:p>
          <a:p>
            <a:pPr algn="just">
              <a:buClr>
                <a:schemeClr val="tx1"/>
              </a:buClr>
            </a:pPr>
            <a:r>
              <a:rPr lang="en-GB" sz="2400" dirty="0">
                <a:latin typeface="Arial" panose="020B0604020202020204" pitchFamily="34" charset="0"/>
                <a:cs typeface="Arial" panose="020B0604020202020204" pitchFamily="34" charset="0"/>
              </a:rPr>
              <a:t>Philip and Barry live in supported living. Both have a learning disability and Barry is visually impaired too. </a:t>
            </a:r>
          </a:p>
          <a:p>
            <a:pPr algn="just">
              <a:buClr>
                <a:schemeClr val="tx1"/>
              </a:buClr>
            </a:pPr>
            <a:endParaRPr lang="en-GB" sz="2400" dirty="0">
              <a:latin typeface="Arial" panose="020B0604020202020204" pitchFamily="34" charset="0"/>
              <a:cs typeface="Arial" panose="020B0604020202020204" pitchFamily="34" charset="0"/>
            </a:endParaRPr>
          </a:p>
          <a:p>
            <a:pPr algn="just">
              <a:buClr>
                <a:schemeClr val="tx1"/>
              </a:buClr>
            </a:pPr>
            <a:r>
              <a:rPr lang="en-GB" sz="2400" dirty="0">
                <a:latin typeface="Arial" panose="020B0604020202020204" pitchFamily="34" charset="0"/>
                <a:cs typeface="Arial" panose="020B0604020202020204" pitchFamily="34" charset="0"/>
              </a:rPr>
              <a:t>The provider’s setting comprises two buildings with a connecting door between the two houses with four men living in each house with staff on duty round the clock, funding mixed between the LA and CCG.</a:t>
            </a:r>
          </a:p>
          <a:p>
            <a:pPr algn="just">
              <a:buClr>
                <a:schemeClr val="tx1"/>
              </a:buClr>
            </a:pPr>
            <a:endParaRPr lang="en-GB" sz="2400" dirty="0">
              <a:latin typeface="Arial" panose="020B0604020202020204" pitchFamily="34" charset="0"/>
              <a:cs typeface="Arial" panose="020B0604020202020204" pitchFamily="34" charset="0"/>
            </a:endParaRPr>
          </a:p>
          <a:p>
            <a:pPr algn="just">
              <a:buClr>
                <a:schemeClr val="tx1"/>
              </a:buClr>
            </a:pPr>
            <a:r>
              <a:rPr lang="en-GB" sz="2400" dirty="0">
                <a:latin typeface="Arial" panose="020B0604020202020204" pitchFamily="34" charset="0"/>
                <a:cs typeface="Arial" panose="020B0604020202020204" pitchFamily="34" charset="0"/>
              </a:rPr>
              <a:t>Philip initiates sexual relations with Barry; the two men have been friends for over 25 years and enjoy each other’s company, holding hands and spending time together. It is evident they both enjoy having sexual relations. </a:t>
            </a: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087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AB929-01BE-FA79-0EC1-8942750E594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8F157E1-1B9F-A19E-BBDB-7A203675A53E}"/>
              </a:ext>
            </a:extLst>
          </p:cNvPr>
          <p:cNvSpPr txBox="1"/>
          <p:nvPr/>
        </p:nvSpPr>
        <p:spPr>
          <a:xfrm>
            <a:off x="688931" y="450937"/>
            <a:ext cx="7014576" cy="707886"/>
          </a:xfrm>
          <a:prstGeom prst="rect">
            <a:avLst/>
          </a:prstGeom>
          <a:noFill/>
        </p:spPr>
        <p:txBody>
          <a:bodyPr wrap="square" rtlCol="0">
            <a:spAutoFit/>
          </a:bodyPr>
          <a:lstStyle/>
          <a:p>
            <a:r>
              <a:rPr lang="en-GB" sz="4000" b="1" dirty="0">
                <a:solidFill>
                  <a:srgbClr val="FF9933"/>
                </a:solidFill>
                <a:latin typeface="Arial" panose="020B0604020202020204" pitchFamily="34" charset="0"/>
                <a:cs typeface="Arial" panose="020B0604020202020204" pitchFamily="34" charset="0"/>
              </a:rPr>
              <a:t>Rights Based</a:t>
            </a:r>
          </a:p>
        </p:txBody>
      </p:sp>
      <p:sp>
        <p:nvSpPr>
          <p:cNvPr id="5" name="TextBox 4">
            <a:extLst>
              <a:ext uri="{FF2B5EF4-FFF2-40B4-BE49-F238E27FC236}">
                <a16:creationId xmlns:a16="http://schemas.microsoft.com/office/drawing/2014/main" id="{2FF98C4B-38F5-A293-28F8-70EA8E1E014A}"/>
              </a:ext>
            </a:extLst>
          </p:cNvPr>
          <p:cNvSpPr txBox="1"/>
          <p:nvPr/>
        </p:nvSpPr>
        <p:spPr>
          <a:xfrm>
            <a:off x="688930" y="853568"/>
            <a:ext cx="11398685" cy="5262979"/>
          </a:xfrm>
          <a:prstGeom prst="rect">
            <a:avLst/>
          </a:prstGeom>
          <a:noFill/>
        </p:spPr>
        <p:txBody>
          <a:bodyPr wrap="square" rtlCol="0">
            <a:spAutoFit/>
          </a:bodyPr>
          <a:lstStyle/>
          <a:p>
            <a:endParaRPr lang="en-GB" sz="2400" dirty="0">
              <a:latin typeface="Arial" panose="020B0604020202020204" pitchFamily="34" charset="0"/>
              <a:cs typeface="Arial" panose="020B0604020202020204" pitchFamily="34" charset="0"/>
            </a:endParaRPr>
          </a:p>
          <a:p>
            <a:pPr algn="just">
              <a:buClr>
                <a:schemeClr val="tx1"/>
              </a:buClr>
            </a:pPr>
            <a:endParaRPr lang="en-GB" sz="2400" dirty="0">
              <a:latin typeface="Arial" panose="020B0604020202020204" pitchFamily="34" charset="0"/>
              <a:cs typeface="Arial" panose="020B0604020202020204" pitchFamily="34" charset="0"/>
            </a:endParaRPr>
          </a:p>
          <a:p>
            <a:pPr algn="just">
              <a:buClr>
                <a:schemeClr val="tx1"/>
              </a:buClr>
            </a:pPr>
            <a:r>
              <a:rPr lang="en-GB" sz="2400" dirty="0">
                <a:latin typeface="Arial" panose="020B0604020202020204" pitchFamily="34" charset="0"/>
                <a:cs typeface="Arial" panose="020B0604020202020204" pitchFamily="34" charset="0"/>
              </a:rPr>
              <a:t>It was determined both men lacked the mental capacity to consent to sex. Best interests meetings ahead of the week in court planned to hear the matter resulted in different positions; the CCG (ICB) wanting the men to move apart, the LA wanting the men to remain together.</a:t>
            </a:r>
          </a:p>
          <a:p>
            <a:pPr algn="just">
              <a:buClr>
                <a:schemeClr val="tx1"/>
              </a:buClr>
            </a:pPr>
            <a:endParaRPr lang="en-GB" sz="2400" dirty="0">
              <a:latin typeface="Arial" panose="020B0604020202020204" pitchFamily="34" charset="0"/>
              <a:cs typeface="Arial" panose="020B0604020202020204" pitchFamily="34" charset="0"/>
            </a:endParaRPr>
          </a:p>
          <a:p>
            <a:pPr algn="just">
              <a:buClr>
                <a:schemeClr val="tx1"/>
              </a:buClr>
            </a:pPr>
            <a:r>
              <a:rPr lang="en-GB" sz="2400" dirty="0">
                <a:latin typeface="Arial" panose="020B0604020202020204" pitchFamily="34" charset="0"/>
                <a:cs typeface="Arial" panose="020B0604020202020204" pitchFamily="34" charset="0"/>
              </a:rPr>
              <a:t>References were made to IM v LM (2014) in the Court of Appeal where </a:t>
            </a:r>
            <a:r>
              <a:rPr lang="en-GB" sz="2400" i="1" dirty="0">
                <a:latin typeface="Arial" panose="020B0604020202020204" pitchFamily="34" charset="0"/>
                <a:cs typeface="Arial" panose="020B0604020202020204" pitchFamily="34" charset="0"/>
              </a:rPr>
              <a:t>“if, in any case, there is a declaration of lack of capacity, the relevant local authority must undertake the very closest supervision of that individual to ensure, to such extent as is possible, that the opportunity for sexual relations is removed.”</a:t>
            </a:r>
          </a:p>
          <a:p>
            <a:pPr algn="just">
              <a:buClr>
                <a:schemeClr val="tx1"/>
              </a:buClr>
            </a:pPr>
            <a:endParaRPr lang="en-GB" sz="2400" i="1" dirty="0">
              <a:latin typeface="Arial" panose="020B0604020202020204" pitchFamily="34" charset="0"/>
              <a:cs typeface="Arial" panose="020B0604020202020204" pitchFamily="34" charset="0"/>
            </a:endParaRPr>
          </a:p>
          <a:p>
            <a:pPr algn="just">
              <a:buClr>
                <a:schemeClr val="tx1"/>
              </a:buClr>
            </a:pPr>
            <a:r>
              <a:rPr lang="en-GB" sz="2400" dirty="0">
                <a:latin typeface="Arial" panose="020B0604020202020204" pitchFamily="34" charset="0"/>
                <a:cs typeface="Arial" panose="020B0604020202020204" pitchFamily="34" charset="0"/>
              </a:rPr>
              <a:t>At the time, </a:t>
            </a:r>
            <a:r>
              <a:rPr lang="en-GB" sz="2400" i="1" dirty="0">
                <a:latin typeface="Arial" panose="020B0604020202020204" pitchFamily="34" charset="0"/>
                <a:cs typeface="Arial" panose="020B0604020202020204" pitchFamily="34" charset="0"/>
              </a:rPr>
              <a:t>IM v LM &amp; Others </a:t>
            </a:r>
            <a:r>
              <a:rPr lang="en-GB" sz="2400" dirty="0">
                <a:latin typeface="Arial" panose="020B0604020202020204" pitchFamily="34" charset="0"/>
                <a:cs typeface="Arial" panose="020B0604020202020204" pitchFamily="34" charset="0"/>
              </a:rPr>
              <a:t>[2014] EWCA </a:t>
            </a:r>
            <a:r>
              <a:rPr lang="en-GB" sz="2400" dirty="0" err="1">
                <a:latin typeface="Arial" panose="020B0604020202020204" pitchFamily="34" charset="0"/>
                <a:cs typeface="Arial" panose="020B0604020202020204" pitchFamily="34" charset="0"/>
              </a:rPr>
              <a:t>Civ</a:t>
            </a:r>
            <a:r>
              <a:rPr lang="en-GB" sz="2400" dirty="0">
                <a:latin typeface="Arial" panose="020B0604020202020204" pitchFamily="34" charset="0"/>
                <a:cs typeface="Arial" panose="020B0604020202020204" pitchFamily="34" charset="0"/>
              </a:rPr>
              <a:t> 37, was the definitive case law on the delicate matter of consent to sexual relations. </a:t>
            </a:r>
          </a:p>
        </p:txBody>
      </p:sp>
    </p:spTree>
    <p:extLst>
      <p:ext uri="{BB962C8B-B14F-4D97-AF65-F5344CB8AC3E}">
        <p14:creationId xmlns:p14="http://schemas.microsoft.com/office/powerpoint/2010/main" val="2173902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9CFA9-6FB8-E75F-F385-86E044EC3E2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72EDE2C-D688-240F-2F08-F2EE3E1A308F}"/>
              </a:ext>
            </a:extLst>
          </p:cNvPr>
          <p:cNvSpPr txBox="1"/>
          <p:nvPr/>
        </p:nvSpPr>
        <p:spPr>
          <a:xfrm>
            <a:off x="688931" y="450937"/>
            <a:ext cx="7014576" cy="1692771"/>
          </a:xfrm>
          <a:prstGeom prst="rect">
            <a:avLst/>
          </a:prstGeom>
          <a:noFill/>
        </p:spPr>
        <p:txBody>
          <a:bodyPr wrap="square" rtlCol="0">
            <a:spAutoFit/>
          </a:bodyPr>
          <a:lstStyle/>
          <a:p>
            <a:r>
              <a:rPr lang="en-GB" sz="4000" b="1" dirty="0">
                <a:solidFill>
                  <a:srgbClr val="FF9933"/>
                </a:solidFill>
                <a:latin typeface="Arial" panose="020B0604020202020204" pitchFamily="34" charset="0"/>
                <a:cs typeface="Arial" panose="020B0604020202020204" pitchFamily="34" charset="0"/>
              </a:rPr>
              <a:t>Rights Based</a:t>
            </a:r>
          </a:p>
          <a:p>
            <a:endParaRPr lang="en-GB" sz="4000" b="1" dirty="0">
              <a:solidFill>
                <a:srgbClr val="FF9933"/>
              </a:solidFill>
              <a:latin typeface="Arial" panose="020B0604020202020204" pitchFamily="34" charset="0"/>
              <a:cs typeface="Arial" panose="020B0604020202020204" pitchFamily="34" charset="0"/>
            </a:endParaRPr>
          </a:p>
          <a:p>
            <a:endParaRPr lang="en-GB" sz="2400" b="1" dirty="0">
              <a:solidFill>
                <a:srgbClr val="FF9933"/>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1FAAECE-32AA-6919-631B-787DF5793AAB}"/>
              </a:ext>
            </a:extLst>
          </p:cNvPr>
          <p:cNvSpPr txBox="1"/>
          <p:nvPr/>
        </p:nvSpPr>
        <p:spPr>
          <a:xfrm>
            <a:off x="688932" y="1327760"/>
            <a:ext cx="11386158" cy="5170646"/>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Given the case law, IM v LM – that the LA must ensure opportunities for sexual relations are removed so far as possible - the legal advice we received was that we do not need to go to Court. The interim advocacy manager said we need to issue proceedings and if we didn’t, she would. We didn’t; she did. She was right to, but why?</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The Strategic Director for the LA believed that the men should be allowed to have sex and that it was a terrible interference with their rights to prevent sexual relations. Was that correct? </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The best interests discussions with the CCG included them proposing moving various men in the two buildings around. Initially our position agreed with that but the social worker insisted we should not do that. Do you think she was right, and if so, why?</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The judge said, </a:t>
            </a:r>
            <a:r>
              <a:rPr lang="en-GB" sz="2200" i="1" dirty="0">
                <a:latin typeface="Arial" panose="020B0604020202020204" pitchFamily="34" charset="0"/>
                <a:cs typeface="Arial" panose="020B0604020202020204" pitchFamily="34" charset="0"/>
              </a:rPr>
              <a:t>“These men don’t have much in their lives do they?” </a:t>
            </a:r>
            <a:r>
              <a:rPr lang="en-GB" sz="2200" dirty="0">
                <a:latin typeface="Arial" panose="020B0604020202020204" pitchFamily="34" charset="0"/>
                <a:cs typeface="Arial" panose="020B0604020202020204" pitchFamily="34" charset="0"/>
              </a:rPr>
              <a:t>What do you think his final decision was, and why? </a:t>
            </a:r>
          </a:p>
        </p:txBody>
      </p:sp>
    </p:spTree>
    <p:extLst>
      <p:ext uri="{BB962C8B-B14F-4D97-AF65-F5344CB8AC3E}">
        <p14:creationId xmlns:p14="http://schemas.microsoft.com/office/powerpoint/2010/main" val="1251840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F8032-16B3-392C-B294-875267E95BD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0A93F76-2B1A-C79B-B5B0-2058BC37D56C}"/>
              </a:ext>
            </a:extLst>
          </p:cNvPr>
          <p:cNvSpPr txBox="1"/>
          <p:nvPr/>
        </p:nvSpPr>
        <p:spPr>
          <a:xfrm>
            <a:off x="588723" y="526093"/>
            <a:ext cx="7891398" cy="707886"/>
          </a:xfrm>
          <a:prstGeom prst="rect">
            <a:avLst/>
          </a:prstGeom>
          <a:noFill/>
        </p:spPr>
        <p:txBody>
          <a:bodyPr wrap="square" rtlCol="0">
            <a:spAutoFit/>
          </a:bodyPr>
          <a:lstStyle/>
          <a:p>
            <a:r>
              <a:rPr lang="en-GB" sz="4000" b="1" dirty="0">
                <a:solidFill>
                  <a:schemeClr val="accent5">
                    <a:lumMod val="60000"/>
                    <a:lumOff val="40000"/>
                  </a:schemeClr>
                </a:solidFill>
                <a:latin typeface="Arial" panose="020B0604020202020204" pitchFamily="34" charset="0"/>
                <a:cs typeface="Arial" panose="020B0604020202020204" pitchFamily="34" charset="0"/>
              </a:rPr>
              <a:t>Legally Literate</a:t>
            </a:r>
          </a:p>
        </p:txBody>
      </p:sp>
      <p:sp>
        <p:nvSpPr>
          <p:cNvPr id="4" name="TextBox 3">
            <a:extLst>
              <a:ext uri="{FF2B5EF4-FFF2-40B4-BE49-F238E27FC236}">
                <a16:creationId xmlns:a16="http://schemas.microsoft.com/office/drawing/2014/main" id="{C7B1ADD7-B600-3299-7E5F-BD0D36CEC14E}"/>
              </a:ext>
            </a:extLst>
          </p:cNvPr>
          <p:cNvSpPr txBox="1"/>
          <p:nvPr/>
        </p:nvSpPr>
        <p:spPr>
          <a:xfrm>
            <a:off x="588723" y="1418664"/>
            <a:ext cx="11486367" cy="5509200"/>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Mental Capacity Act 2005 </a:t>
            </a:r>
            <a:br>
              <a:rPr lang="en-GB" sz="2200" dirty="0">
                <a:latin typeface="Arial" panose="020B0604020202020204" pitchFamily="34" charset="0"/>
                <a:cs typeface="Arial" panose="020B0604020202020204" pitchFamily="34" charset="0"/>
              </a:rPr>
            </a:b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Section 1(2) A person must be assumed to have capacity unless it is established that he lacks capacity.</a:t>
            </a:r>
          </a:p>
          <a:p>
            <a:r>
              <a:rPr lang="en-GB" sz="2200" dirty="0">
                <a:latin typeface="Arial" panose="020B0604020202020204" pitchFamily="34" charset="0"/>
                <a:cs typeface="Arial" panose="020B0604020202020204" pitchFamily="34" charset="0"/>
              </a:rPr>
              <a:t>Section 1(3) A person is not to be treated as unable to make a decision unless all practicable steps to help him to do so have been taken without success.</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Section 2(1) For the purposes of this Act, a person lacks capacity in relation to a matter if at the material time he is unable to make a decision for himself in relation to the matter because of an impairment of, or a disturbance in the functioning of, the mind or brain.</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Section 2(3) A lack of capacity cannot be established merely by reference to –</a:t>
            </a:r>
          </a:p>
          <a:p>
            <a:r>
              <a:rPr lang="en-GB" sz="2200" dirty="0">
                <a:latin typeface="Arial" panose="020B0604020202020204" pitchFamily="34" charset="0"/>
                <a:cs typeface="Arial" panose="020B0604020202020204" pitchFamily="34" charset="0"/>
              </a:rPr>
              <a:t>(a) a person's age or appearance, or</a:t>
            </a:r>
          </a:p>
          <a:p>
            <a:r>
              <a:rPr lang="en-GB" sz="2200" dirty="0">
                <a:latin typeface="Arial" panose="020B0604020202020204" pitchFamily="34" charset="0"/>
                <a:cs typeface="Arial" panose="020B0604020202020204" pitchFamily="34" charset="0"/>
              </a:rPr>
              <a:t>(b) a condition of his, or an aspect of his behaviour, which might lead others to make unjustified assumptions about his capacity.</a:t>
            </a:r>
          </a:p>
          <a:p>
            <a:r>
              <a:rPr lang="en-GB" sz="2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12737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heeseburger on a white surface&#10;&#10;Description automatically generated">
            <a:extLst>
              <a:ext uri="{FF2B5EF4-FFF2-40B4-BE49-F238E27FC236}">
                <a16:creationId xmlns:a16="http://schemas.microsoft.com/office/drawing/2014/main" id="{3EA0B565-A96E-D479-1994-42EC0D1C3A6B}"/>
              </a:ext>
            </a:extLst>
          </p:cNvPr>
          <p:cNvPicPr>
            <a:picLocks noChangeAspect="1"/>
          </p:cNvPicPr>
          <p:nvPr/>
        </p:nvPicPr>
        <p:blipFill>
          <a:blip r:embed="rId2"/>
          <a:stretch>
            <a:fillRect/>
          </a:stretch>
        </p:blipFill>
        <p:spPr>
          <a:xfrm>
            <a:off x="6801632" y="0"/>
            <a:ext cx="5390367" cy="4213219"/>
          </a:xfrm>
          <a:prstGeom prst="rect">
            <a:avLst/>
          </a:prstGeom>
        </p:spPr>
      </p:pic>
      <p:sp>
        <p:nvSpPr>
          <p:cNvPr id="8" name="TextBox 7">
            <a:extLst>
              <a:ext uri="{FF2B5EF4-FFF2-40B4-BE49-F238E27FC236}">
                <a16:creationId xmlns:a16="http://schemas.microsoft.com/office/drawing/2014/main" id="{156C9E47-FC9F-60EC-E100-1129E10EC9E1}"/>
              </a:ext>
            </a:extLst>
          </p:cNvPr>
          <p:cNvSpPr txBox="1"/>
          <p:nvPr/>
        </p:nvSpPr>
        <p:spPr>
          <a:xfrm>
            <a:off x="541750" y="504265"/>
            <a:ext cx="6093912" cy="707886"/>
          </a:xfrm>
          <a:prstGeom prst="rect">
            <a:avLst/>
          </a:prstGeom>
          <a:noFill/>
        </p:spPr>
        <p:txBody>
          <a:bodyPr wrap="square">
            <a:spAutoFit/>
          </a:bodyPr>
          <a:lstStyle/>
          <a:p>
            <a:r>
              <a:rPr lang="en-GB" sz="4000" b="1" dirty="0">
                <a:solidFill>
                  <a:schemeClr val="accent5">
                    <a:lumMod val="60000"/>
                    <a:lumOff val="40000"/>
                  </a:schemeClr>
                </a:solidFill>
                <a:latin typeface="Arial" panose="020B0604020202020204" pitchFamily="34" charset="0"/>
                <a:cs typeface="Arial" panose="020B0604020202020204" pitchFamily="34" charset="0"/>
              </a:rPr>
              <a:t>Legally Literate</a:t>
            </a:r>
          </a:p>
        </p:txBody>
      </p:sp>
      <p:sp>
        <p:nvSpPr>
          <p:cNvPr id="10" name="TextBox 9">
            <a:extLst>
              <a:ext uri="{FF2B5EF4-FFF2-40B4-BE49-F238E27FC236}">
                <a16:creationId xmlns:a16="http://schemas.microsoft.com/office/drawing/2014/main" id="{FD9779F2-ADD7-8870-CCAC-196FEFC821B8}"/>
              </a:ext>
            </a:extLst>
          </p:cNvPr>
          <p:cNvSpPr txBox="1"/>
          <p:nvPr/>
        </p:nvSpPr>
        <p:spPr>
          <a:xfrm>
            <a:off x="541750" y="3399080"/>
            <a:ext cx="11498893" cy="3693319"/>
          </a:xfrm>
          <a:prstGeom prst="rect">
            <a:avLst/>
          </a:prstGeom>
          <a:noFill/>
        </p:spPr>
        <p:txBody>
          <a:bodyPr wrap="square" rtlCol="0">
            <a:spAutoFit/>
          </a:bodyPr>
          <a:lstStyle/>
          <a:p>
            <a:endParaRPr lang="en-GB" sz="2400" dirty="0">
              <a:latin typeface="Arial" panose="020B0604020202020204" pitchFamily="34" charset="0"/>
              <a:ea typeface="Arial Unicode MS" panose="020B0604020202020204" pitchFamily="34" charset="-128"/>
              <a:cs typeface="Arial" panose="020B0604020202020204" pitchFamily="34" charset="0"/>
            </a:endParaRPr>
          </a:p>
          <a:p>
            <a:r>
              <a:rPr lang="en-GB" sz="2400" dirty="0">
                <a:latin typeface="Arial" panose="020B0604020202020204" pitchFamily="34" charset="0"/>
                <a:ea typeface="Arial Unicode MS" panose="020B0604020202020204" pitchFamily="34" charset="-128"/>
                <a:cs typeface="Arial" panose="020B0604020202020204" pitchFamily="34" charset="0"/>
              </a:rPr>
              <a:t>In this case, the person was already the subject of a </a:t>
            </a:r>
            <a:r>
              <a:rPr lang="en-GB" sz="2400" dirty="0" err="1">
                <a:latin typeface="Arial" panose="020B0604020202020204" pitchFamily="34" charset="0"/>
                <a:ea typeface="Arial Unicode MS" panose="020B0604020202020204" pitchFamily="34" charset="-128"/>
                <a:cs typeface="Arial" panose="020B0604020202020204" pitchFamily="34" charset="0"/>
              </a:rPr>
              <a:t>DoLS</a:t>
            </a:r>
            <a:r>
              <a:rPr lang="en-GB" sz="2400" dirty="0">
                <a:latin typeface="Arial" panose="020B0604020202020204" pitchFamily="34" charset="0"/>
                <a:ea typeface="Arial Unicode MS" panose="020B0604020202020204" pitchFamily="34" charset="-128"/>
                <a:cs typeface="Arial" panose="020B0604020202020204" pitchFamily="34" charset="0"/>
              </a:rPr>
              <a:t> standard authorisation and that was being challenged (section 21A). </a:t>
            </a:r>
          </a:p>
          <a:p>
            <a:endParaRPr lang="en-GB" sz="2400" dirty="0">
              <a:latin typeface="Arial" panose="020B0604020202020204" pitchFamily="34" charset="0"/>
              <a:ea typeface="Arial Unicode MS" panose="020B0604020202020204" pitchFamily="34" charset="-128"/>
              <a:cs typeface="Arial" panose="020B0604020202020204" pitchFamily="34" charset="0"/>
            </a:endParaRPr>
          </a:p>
          <a:p>
            <a:r>
              <a:rPr lang="en-GB" sz="2400" dirty="0">
                <a:latin typeface="Arial" panose="020B0604020202020204" pitchFamily="34" charset="0"/>
                <a:ea typeface="Arial Unicode MS" panose="020B0604020202020204" pitchFamily="34" charset="-128"/>
                <a:cs typeface="Arial" panose="020B0604020202020204" pitchFamily="34" charset="0"/>
              </a:rPr>
              <a:t>However the Best Interests Assessor determined ‘FX’ did have capacity to decide and sought to have the proceedings terminated, in other words, FX would make the decision not the court. The decision for the judge was to determine whether or not FX had the mental capacity to make decisions about care and residence (and other things).</a:t>
            </a:r>
          </a:p>
          <a:p>
            <a:endParaRPr lang="en-GB" dirty="0"/>
          </a:p>
        </p:txBody>
      </p:sp>
      <p:sp>
        <p:nvSpPr>
          <p:cNvPr id="12" name="TextBox 11">
            <a:extLst>
              <a:ext uri="{FF2B5EF4-FFF2-40B4-BE49-F238E27FC236}">
                <a16:creationId xmlns:a16="http://schemas.microsoft.com/office/drawing/2014/main" id="{70E9C8AA-364A-FC5A-19D9-FF93EA573EE1}"/>
              </a:ext>
            </a:extLst>
          </p:cNvPr>
          <p:cNvSpPr txBox="1"/>
          <p:nvPr/>
        </p:nvSpPr>
        <p:spPr>
          <a:xfrm>
            <a:off x="541750" y="1565753"/>
            <a:ext cx="5057384" cy="461665"/>
          </a:xfrm>
          <a:prstGeom prst="rect">
            <a:avLst/>
          </a:prstGeom>
          <a:noFill/>
        </p:spPr>
        <p:txBody>
          <a:bodyPr wrap="square" rtlCol="0">
            <a:spAutoFit/>
          </a:bodyPr>
          <a:lstStyle/>
          <a:p>
            <a:r>
              <a:rPr lang="en-GB" sz="2400" dirty="0">
                <a:latin typeface="Arial" panose="020B0604020202020204" pitchFamily="34" charset="0"/>
                <a:ea typeface="Arial Unicode MS" panose="020B0604020202020204" pitchFamily="34" charset="-128"/>
                <a:cs typeface="Arial" panose="020B0604020202020204" pitchFamily="34" charset="0"/>
              </a:rPr>
              <a:t>Re FX [2017] EWCOP 36</a:t>
            </a:r>
            <a:endParaRPr lang="en-GB" sz="24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1749350-6AE3-04EE-CBEB-129F40B91981}"/>
              </a:ext>
            </a:extLst>
          </p:cNvPr>
          <p:cNvSpPr txBox="1"/>
          <p:nvPr/>
        </p:nvSpPr>
        <p:spPr>
          <a:xfrm>
            <a:off x="541750" y="2381020"/>
            <a:ext cx="6187857" cy="1477328"/>
          </a:xfrm>
          <a:prstGeom prst="rect">
            <a:avLst/>
          </a:prstGeom>
          <a:noFill/>
        </p:spPr>
        <p:txBody>
          <a:bodyPr wrap="square" rtlCol="0">
            <a:spAutoFit/>
          </a:bodyPr>
          <a:lstStyle/>
          <a:p>
            <a:r>
              <a:rPr lang="en-GB" sz="2400" dirty="0">
                <a:latin typeface="Arial" panose="020B0604020202020204" pitchFamily="34" charset="0"/>
                <a:ea typeface="Arial Unicode MS" panose="020B0604020202020204" pitchFamily="34" charset="-128"/>
                <a:cs typeface="Arial" panose="020B0604020202020204" pitchFamily="34" charset="0"/>
              </a:rPr>
              <a:t>Note: The Court of Protection only has jurisdiction where the person does not have the mental capacity to make the decision. </a:t>
            </a:r>
          </a:p>
          <a:p>
            <a:endParaRPr lang="en-GB" dirty="0"/>
          </a:p>
        </p:txBody>
      </p:sp>
    </p:spTree>
    <p:extLst>
      <p:ext uri="{BB962C8B-B14F-4D97-AF65-F5344CB8AC3E}">
        <p14:creationId xmlns:p14="http://schemas.microsoft.com/office/powerpoint/2010/main" val="4166500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0B90D-F3BD-958D-A283-36E7EAE715DE}"/>
              </a:ext>
            </a:extLst>
          </p:cNvPr>
          <p:cNvSpPr>
            <a:spLocks noGrp="1"/>
          </p:cNvSpPr>
          <p:nvPr>
            <p:ph type="title"/>
          </p:nvPr>
        </p:nvSpPr>
        <p:spPr>
          <a:xfrm>
            <a:off x="550101" y="500062"/>
            <a:ext cx="10515600" cy="1325563"/>
          </a:xfrm>
        </p:spPr>
        <p:txBody>
          <a:bodyPr/>
          <a:lstStyle/>
          <a:p>
            <a:r>
              <a:rPr lang="en-GB" sz="4000" b="1" dirty="0">
                <a:solidFill>
                  <a:schemeClr val="accent5">
                    <a:lumMod val="60000"/>
                    <a:lumOff val="40000"/>
                  </a:schemeClr>
                </a:solidFill>
                <a:latin typeface="Arial" panose="020B0604020202020204" pitchFamily="34" charset="0"/>
                <a:cs typeface="Arial" panose="020B0604020202020204" pitchFamily="34" charset="0"/>
              </a:rPr>
              <a:t>Legally</a:t>
            </a:r>
            <a:r>
              <a:rPr lang="en-GB" sz="4400" b="1" dirty="0">
                <a:solidFill>
                  <a:schemeClr val="accent5">
                    <a:lumMod val="60000"/>
                    <a:lumOff val="40000"/>
                  </a:schemeClr>
                </a:solidFill>
                <a:latin typeface="Arial" panose="020B0604020202020204" pitchFamily="34" charset="0"/>
                <a:cs typeface="Arial" panose="020B0604020202020204" pitchFamily="34" charset="0"/>
              </a:rPr>
              <a:t> Literate</a:t>
            </a:r>
            <a:br>
              <a:rPr lang="en-GB" sz="4400" b="1" dirty="0">
                <a:solidFill>
                  <a:schemeClr val="accent5">
                    <a:lumMod val="60000"/>
                    <a:lumOff val="40000"/>
                  </a:schemeClr>
                </a:solidFill>
                <a:latin typeface="Arial" panose="020B0604020202020204" pitchFamily="34" charset="0"/>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BF95B73F-2509-6F1B-F7E8-88F4A0438193}"/>
              </a:ext>
            </a:extLst>
          </p:cNvPr>
          <p:cNvSpPr>
            <a:spLocks noGrp="1"/>
          </p:cNvSpPr>
          <p:nvPr>
            <p:ph idx="1"/>
          </p:nvPr>
        </p:nvSpPr>
        <p:spPr>
          <a:xfrm>
            <a:off x="550101" y="1465545"/>
            <a:ext cx="11449833" cy="5210828"/>
          </a:xfrm>
        </p:spPr>
        <p:txBody>
          <a:bodyPr>
            <a:normAutofit fontScale="70000" lnSpcReduction="20000"/>
          </a:bodyPr>
          <a:lstStyle/>
          <a:p>
            <a:pPr marL="342900" indent="-342900">
              <a:buClr>
                <a:schemeClr val="tx1"/>
              </a:buClr>
              <a:buFont typeface="Courier New" panose="02070309020205020404" pitchFamily="49" charset="0"/>
              <a:buChar char="o"/>
            </a:pPr>
            <a:r>
              <a:rPr lang="en-GB" sz="3300" dirty="0">
                <a:latin typeface="Arial" panose="020B0604020202020204" pitchFamily="34" charset="0"/>
                <a:cs typeface="Arial" panose="020B0604020202020204" pitchFamily="34" charset="0"/>
              </a:rPr>
              <a:t>FX maintained he had capacity to make a range of decisions and objected to a move planned by the funder (CCG) from one care home to another in his best interests.</a:t>
            </a:r>
          </a:p>
          <a:p>
            <a:pPr marL="342900" indent="-342900">
              <a:buClr>
                <a:schemeClr val="tx1"/>
              </a:buClr>
              <a:buFont typeface="Courier New" panose="02070309020205020404" pitchFamily="49" charset="0"/>
              <a:buChar char="o"/>
            </a:pPr>
            <a:r>
              <a:rPr lang="en-GB" sz="3300" dirty="0">
                <a:latin typeface="Arial" panose="020B0604020202020204" pitchFamily="34" charset="0"/>
                <a:cs typeface="Arial" panose="020B0604020202020204" pitchFamily="34" charset="0"/>
              </a:rPr>
              <a:t>FX had Prader-Willi Syndrome. The BIA gave evidence, as did Professor Holland, an expert in PWS.</a:t>
            </a:r>
          </a:p>
          <a:p>
            <a:pPr marL="342900" indent="-342900">
              <a:buClr>
                <a:schemeClr val="tx1"/>
              </a:buClr>
              <a:buFont typeface="Courier New" panose="02070309020205020404" pitchFamily="49" charset="0"/>
              <a:buChar char="o"/>
            </a:pPr>
            <a:r>
              <a:rPr lang="en-GB" sz="3300" dirty="0">
                <a:latin typeface="Arial" panose="020B0604020202020204" pitchFamily="34" charset="0"/>
                <a:cs typeface="Arial" panose="020B0604020202020204" pitchFamily="34" charset="0"/>
              </a:rPr>
              <a:t>FX would talk about lots of things, including his care and residence needs, but not his illness which he found embarrassing to talk about.</a:t>
            </a:r>
          </a:p>
          <a:p>
            <a:pPr marL="342900" indent="-342900">
              <a:buClr>
                <a:schemeClr val="tx1"/>
              </a:buClr>
              <a:buFont typeface="Courier New" panose="02070309020205020404" pitchFamily="49" charset="0"/>
              <a:buChar char="o"/>
            </a:pPr>
            <a:r>
              <a:rPr lang="en-GB" sz="3300" dirty="0">
                <a:latin typeface="Arial" panose="020B0604020202020204" pitchFamily="34" charset="0"/>
                <a:cs typeface="Arial" panose="020B0604020202020204" pitchFamily="34" charset="0"/>
              </a:rPr>
              <a:t>The BIA said he had capacity because she could not prove he lacked capacity, that is, the first Principle of the MCA was not rebutted. </a:t>
            </a:r>
            <a:r>
              <a:rPr lang="en-GB" sz="3300">
                <a:latin typeface="Arial" panose="020B0604020202020204" pitchFamily="34" charset="0"/>
                <a:cs typeface="Arial" panose="020B0604020202020204" pitchFamily="34" charset="0"/>
              </a:rPr>
              <a:t>The Professor </a:t>
            </a:r>
            <a:r>
              <a:rPr lang="en-GB" sz="3300" dirty="0">
                <a:latin typeface="Arial" panose="020B0604020202020204" pitchFamily="34" charset="0"/>
                <a:cs typeface="Arial" panose="020B0604020202020204" pitchFamily="34" charset="0"/>
              </a:rPr>
              <a:t>came to the opposite conclusion. </a:t>
            </a:r>
          </a:p>
          <a:p>
            <a:pPr marL="342900" indent="-342900">
              <a:buClr>
                <a:schemeClr val="tx1"/>
              </a:buClr>
              <a:buFont typeface="Courier New" panose="02070309020205020404" pitchFamily="49" charset="0"/>
              <a:buChar char="o"/>
            </a:pPr>
            <a:r>
              <a:rPr lang="en-GB" sz="3300" dirty="0">
                <a:latin typeface="Arial" panose="020B0604020202020204" pitchFamily="34" charset="0"/>
                <a:cs typeface="Arial" panose="020B0604020202020204" pitchFamily="34" charset="0"/>
              </a:rPr>
              <a:t>Professor Holland only met FX once, where FX himself said “I know SN, I open up to her.”</a:t>
            </a:r>
          </a:p>
          <a:p>
            <a:pPr marL="342900" indent="-342900">
              <a:buClr>
                <a:schemeClr val="tx1"/>
              </a:buClr>
              <a:buFont typeface="Courier New" panose="02070309020205020404" pitchFamily="49" charset="0"/>
              <a:buChar char="o"/>
            </a:pPr>
            <a:r>
              <a:rPr lang="en-GB" sz="3300" dirty="0">
                <a:latin typeface="Arial" panose="020B0604020202020204" pitchFamily="34" charset="0"/>
                <a:cs typeface="Arial" panose="020B0604020202020204" pitchFamily="34" charset="0"/>
              </a:rPr>
              <a:t>“SN has different qualifications to those of Professor Holland… She had the advantage of being able to meet more extensively with FX and was able to have more productive discussions with him. She conducted her assessment from the correct starting point of presuming that FX has capacity and applying the relevant statutory framework and guidelines.”</a:t>
            </a:r>
            <a:br>
              <a:rPr lang="en-GB" sz="3300" dirty="0">
                <a:latin typeface="Arial" panose="020B0604020202020204" pitchFamily="34" charset="0"/>
                <a:cs typeface="Arial" panose="020B0604020202020204" pitchFamily="34" charset="0"/>
              </a:rPr>
            </a:br>
            <a:endParaRPr lang="en-GB" sz="3300"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274371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524</TotalTime>
  <Words>1939</Words>
  <Application>Microsoft Office PowerPoint</Application>
  <PresentationFormat>Widescreen</PresentationFormat>
  <Paragraphs>113</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Aptos Display</vt:lpstr>
      <vt:lpstr>Arial</vt:lpstr>
      <vt:lpstr>Arial Unicode MS</vt:lpstr>
      <vt:lpstr>Courier New</vt:lpstr>
      <vt:lpstr>Symbol</vt:lpstr>
      <vt:lpstr>Office Theme</vt:lpstr>
      <vt:lpstr>PowerPoint Presentation</vt:lpstr>
      <vt:lpstr>PowerPoint Presentation</vt:lpstr>
      <vt:lpstr>Rights  Based  </vt:lpstr>
      <vt:lpstr>PowerPoint Presentation</vt:lpstr>
      <vt:lpstr>PowerPoint Presentation</vt:lpstr>
      <vt:lpstr>PowerPoint Presentation</vt:lpstr>
      <vt:lpstr>PowerPoint Presentation</vt:lpstr>
      <vt:lpstr>PowerPoint Presentation</vt:lpstr>
      <vt:lpstr>Legally Literate </vt:lpstr>
      <vt:lpstr>Legally Literate</vt:lpstr>
      <vt:lpstr>The Last of the Sun by Alan Bennett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Ian Burgess</dc:creator>
  <cp:lastModifiedBy>Ian Burgess</cp:lastModifiedBy>
  <cp:revision>28</cp:revision>
  <dcterms:created xsi:type="dcterms:W3CDTF">2025-04-07T13:51:35Z</dcterms:created>
  <dcterms:modified xsi:type="dcterms:W3CDTF">2025-06-24T15:29:13Z</dcterms:modified>
</cp:coreProperties>
</file>